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sldIdLst>
    <p:sldId id="294" r:id="rId2"/>
    <p:sldId id="437" r:id="rId3"/>
    <p:sldId id="461" r:id="rId4"/>
    <p:sldId id="447" r:id="rId5"/>
    <p:sldId id="442" r:id="rId6"/>
    <p:sldId id="450" r:id="rId7"/>
    <p:sldId id="441" r:id="rId8"/>
    <p:sldId id="446" r:id="rId9"/>
    <p:sldId id="452" r:id="rId10"/>
    <p:sldId id="451" r:id="rId11"/>
    <p:sldId id="456" r:id="rId12"/>
    <p:sldId id="459" r:id="rId13"/>
    <p:sldId id="445" r:id="rId14"/>
    <p:sldId id="449" r:id="rId15"/>
    <p:sldId id="443" r:id="rId16"/>
    <p:sldId id="448" r:id="rId17"/>
    <p:sldId id="454" r:id="rId18"/>
    <p:sldId id="455" r:id="rId19"/>
    <p:sldId id="381" r:id="rId2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tin Aldcroft" initials="MA" lastIdx="5" clrIdx="0">
    <p:extLst>
      <p:ext uri="{19B8F6BF-5375-455C-9EA6-DF929625EA0E}">
        <p15:presenceInfo xmlns:p15="http://schemas.microsoft.com/office/powerpoint/2012/main" userId="S-1-5-21-2640146971-4794019-2933862110-946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99"/>
    <a:srgbClr val="CCFF99"/>
    <a:srgbClr val="003A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905" autoAdjust="0"/>
  </p:normalViewPr>
  <p:slideViewPr>
    <p:cSldViewPr snapToGrid="0">
      <p:cViewPr varScale="1">
        <p:scale>
          <a:sx n="79" d="100"/>
          <a:sy n="79" d="100"/>
        </p:scale>
        <p:origin x="850" y="82"/>
      </p:cViewPr>
      <p:guideLst>
        <p:guide orient="horz" pos="2160"/>
        <p:guide pos="3840"/>
      </p:guideLst>
    </p:cSldViewPr>
  </p:slideViewPr>
  <p:outlineViewPr>
    <p:cViewPr>
      <p:scale>
        <a:sx n="33" d="100"/>
        <a:sy n="33" d="100"/>
      </p:scale>
      <p:origin x="0" y="-9288"/>
    </p:cViewPr>
  </p:outlineViewPr>
  <p:notesTextViewPr>
    <p:cViewPr>
      <p:scale>
        <a:sx n="1" d="1"/>
        <a:sy n="1" d="1"/>
      </p:scale>
      <p:origin x="0" y="-245"/>
    </p:cViewPr>
  </p:notesTextViewPr>
  <p:sorterViewPr>
    <p:cViewPr varScale="1">
      <p:scale>
        <a:sx n="100" d="100"/>
        <a:sy n="100" d="100"/>
      </p:scale>
      <p:origin x="0" y="-6612"/>
    </p:cViewPr>
  </p:sorterViewPr>
  <p:notesViewPr>
    <p:cSldViewPr snapToGrid="0">
      <p:cViewPr varScale="1">
        <p:scale>
          <a:sx n="56" d="100"/>
          <a:sy n="56" d="100"/>
        </p:scale>
        <p:origin x="285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RDB\Documents\GLOBAL%20SURVEY%202017%20IDI\Stocktaking%20Report%202017\Excel%20sheets\ALL%20SAIs%20FINAL%20all%20data%206%20July%20(Autosaved).xls"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ysClr val="windowText" lastClr="000000"/>
                </a:solidFill>
                <a:latin typeface="+mn-lt"/>
                <a:ea typeface="+mn-ea"/>
                <a:cs typeface="+mn-cs"/>
              </a:defRPr>
            </a:pPr>
            <a:r>
              <a:rPr lang="en-GB" sz="1400" b="1" i="0" u="none" strike="noStrike" baseline="0">
                <a:solidFill>
                  <a:sysClr val="windowText" lastClr="000000"/>
                </a:solidFill>
                <a:effectLst/>
              </a:rPr>
              <a:t>Audit streams SAI quality assurance cover, by region</a:t>
            </a:r>
            <a:endParaRPr lang="en-GB" sz="1400" b="1">
              <a:solidFill>
                <a:sysClr val="windowText" lastClr="000000"/>
              </a:solidFill>
            </a:endParaRPr>
          </a:p>
        </c:rich>
      </c:tx>
      <c:layout>
        <c:manualLayout>
          <c:xMode val="edge"/>
          <c:yMode val="edge"/>
          <c:x val="0.30237035773735166"/>
          <c:y val="1.388897812453178E-2"/>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ysClr val="windowText" lastClr="000000"/>
              </a:solidFill>
              <a:latin typeface="+mn-lt"/>
              <a:ea typeface="+mn-ea"/>
              <a:cs typeface="+mn-cs"/>
            </a:defRPr>
          </a:pPr>
          <a:endParaRPr lang="nb-NO"/>
        </a:p>
      </c:txPr>
    </c:title>
    <c:autoTitleDeleted val="0"/>
    <c:plotArea>
      <c:layout>
        <c:manualLayout>
          <c:layoutTarget val="inner"/>
          <c:xMode val="edge"/>
          <c:yMode val="edge"/>
          <c:x val="3.3290653008962869E-2"/>
          <c:y val="7.7273378017830421E-2"/>
          <c:w val="0.94366197183098588"/>
          <c:h val="0.71074648599684254"/>
        </c:manualLayout>
      </c:layout>
      <c:barChart>
        <c:barDir val="col"/>
        <c:grouping val="stacked"/>
        <c:varyColors val="0"/>
        <c:ser>
          <c:idx val="0"/>
          <c:order val="0"/>
          <c:tx>
            <c:strRef>
              <c:f>Sheet2!$B$32</c:f>
              <c:strCache>
                <c:ptCount val="1"/>
                <c:pt idx="0">
                  <c:v>FA</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nb-NO"/>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Sheet2!$A$33:$A$41</c:f>
              <c:strCache>
                <c:ptCount val="9"/>
                <c:pt idx="0">
                  <c:v>AFROSAI-E</c:v>
                </c:pt>
                <c:pt idx="1">
                  <c:v>ARABOSAI</c:v>
                </c:pt>
                <c:pt idx="2">
                  <c:v>ASOSAI</c:v>
                </c:pt>
                <c:pt idx="3">
                  <c:v>CAROSAI</c:v>
                </c:pt>
                <c:pt idx="4">
                  <c:v>CREFIAF</c:v>
                </c:pt>
                <c:pt idx="5">
                  <c:v>EUROSAI</c:v>
                </c:pt>
                <c:pt idx="6">
                  <c:v>OLACEFS</c:v>
                </c:pt>
                <c:pt idx="7">
                  <c:v>PASAI</c:v>
                </c:pt>
                <c:pt idx="8">
                  <c:v>Total (n=100)</c:v>
                </c:pt>
              </c:strCache>
            </c:strRef>
          </c:cat>
          <c:val>
            <c:numRef>
              <c:f>Sheet2!$B$33:$B$41</c:f>
              <c:numCache>
                <c:formatCode>0%</c:formatCode>
                <c:ptCount val="9"/>
                <c:pt idx="0">
                  <c:v>0.94</c:v>
                </c:pt>
                <c:pt idx="1">
                  <c:v>0.7</c:v>
                </c:pt>
                <c:pt idx="2">
                  <c:v>0.9</c:v>
                </c:pt>
                <c:pt idx="3">
                  <c:v>0.56999999999999995</c:v>
                </c:pt>
                <c:pt idx="4">
                  <c:v>0.38</c:v>
                </c:pt>
                <c:pt idx="5">
                  <c:v>1</c:v>
                </c:pt>
                <c:pt idx="6">
                  <c:v>0.65</c:v>
                </c:pt>
                <c:pt idx="7">
                  <c:v>0.71</c:v>
                </c:pt>
                <c:pt idx="8">
                  <c:v>0.76</c:v>
                </c:pt>
              </c:numCache>
            </c:numRef>
          </c:val>
          <c:extLst>
            <c:ext xmlns:c16="http://schemas.microsoft.com/office/drawing/2014/chart" uri="{C3380CC4-5D6E-409C-BE32-E72D297353CC}">
              <c16:uniqueId val="{00000000-9F30-465F-A633-EB839A9AE81A}"/>
            </c:ext>
          </c:extLst>
        </c:ser>
        <c:ser>
          <c:idx val="1"/>
          <c:order val="1"/>
          <c:tx>
            <c:strRef>
              <c:f>Sheet2!$C$32</c:f>
              <c:strCache>
                <c:ptCount val="1"/>
                <c:pt idx="0">
                  <c:v>CA</c:v>
                </c:pt>
              </c:strCache>
            </c:strRef>
          </c:tx>
          <c:spPr>
            <a:solidFill>
              <a:schemeClr val="accent6">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nb-NO"/>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Sheet2!$A$33:$A$41</c:f>
              <c:strCache>
                <c:ptCount val="9"/>
                <c:pt idx="0">
                  <c:v>AFROSAI-E</c:v>
                </c:pt>
                <c:pt idx="1">
                  <c:v>ARABOSAI</c:v>
                </c:pt>
                <c:pt idx="2">
                  <c:v>ASOSAI</c:v>
                </c:pt>
                <c:pt idx="3">
                  <c:v>CAROSAI</c:v>
                </c:pt>
                <c:pt idx="4">
                  <c:v>CREFIAF</c:v>
                </c:pt>
                <c:pt idx="5">
                  <c:v>EUROSAI</c:v>
                </c:pt>
                <c:pt idx="6">
                  <c:v>OLACEFS</c:v>
                </c:pt>
                <c:pt idx="7">
                  <c:v>PASAI</c:v>
                </c:pt>
                <c:pt idx="8">
                  <c:v>Total (n=100)</c:v>
                </c:pt>
              </c:strCache>
            </c:strRef>
          </c:cat>
          <c:val>
            <c:numRef>
              <c:f>Sheet2!$C$33:$C$41</c:f>
              <c:numCache>
                <c:formatCode>0%</c:formatCode>
                <c:ptCount val="9"/>
                <c:pt idx="0">
                  <c:v>0.5</c:v>
                </c:pt>
                <c:pt idx="1">
                  <c:v>0.8</c:v>
                </c:pt>
                <c:pt idx="2">
                  <c:v>0.86</c:v>
                </c:pt>
                <c:pt idx="3">
                  <c:v>0.71</c:v>
                </c:pt>
                <c:pt idx="4">
                  <c:v>0.5</c:v>
                </c:pt>
                <c:pt idx="5">
                  <c:v>0.8</c:v>
                </c:pt>
                <c:pt idx="6">
                  <c:v>0.65</c:v>
                </c:pt>
                <c:pt idx="7">
                  <c:v>0.5</c:v>
                </c:pt>
                <c:pt idx="8">
                  <c:v>0.71</c:v>
                </c:pt>
              </c:numCache>
            </c:numRef>
          </c:val>
          <c:extLst>
            <c:ext xmlns:c16="http://schemas.microsoft.com/office/drawing/2014/chart" uri="{C3380CC4-5D6E-409C-BE32-E72D297353CC}">
              <c16:uniqueId val="{00000001-9F30-465F-A633-EB839A9AE81A}"/>
            </c:ext>
          </c:extLst>
        </c:ser>
        <c:ser>
          <c:idx val="2"/>
          <c:order val="2"/>
          <c:tx>
            <c:strRef>
              <c:f>Sheet2!$D$32</c:f>
              <c:strCache>
                <c:ptCount val="1"/>
                <c:pt idx="0">
                  <c:v>PA</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nb-NO"/>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Sheet2!$A$33:$A$41</c:f>
              <c:strCache>
                <c:ptCount val="9"/>
                <c:pt idx="0">
                  <c:v>AFROSAI-E</c:v>
                </c:pt>
                <c:pt idx="1">
                  <c:v>ARABOSAI</c:v>
                </c:pt>
                <c:pt idx="2">
                  <c:v>ASOSAI</c:v>
                </c:pt>
                <c:pt idx="3">
                  <c:v>CAROSAI</c:v>
                </c:pt>
                <c:pt idx="4">
                  <c:v>CREFIAF</c:v>
                </c:pt>
                <c:pt idx="5">
                  <c:v>EUROSAI</c:v>
                </c:pt>
                <c:pt idx="6">
                  <c:v>OLACEFS</c:v>
                </c:pt>
                <c:pt idx="7">
                  <c:v>PASAI</c:v>
                </c:pt>
                <c:pt idx="8">
                  <c:v>Total (n=100)</c:v>
                </c:pt>
              </c:strCache>
            </c:strRef>
          </c:cat>
          <c:val>
            <c:numRef>
              <c:f>Sheet2!$D$33:$D$41</c:f>
              <c:numCache>
                <c:formatCode>0%</c:formatCode>
                <c:ptCount val="9"/>
                <c:pt idx="0">
                  <c:v>0.67</c:v>
                </c:pt>
                <c:pt idx="1">
                  <c:v>0.8</c:v>
                </c:pt>
                <c:pt idx="2">
                  <c:v>0.76</c:v>
                </c:pt>
                <c:pt idx="3">
                  <c:v>0.56999999999999995</c:v>
                </c:pt>
                <c:pt idx="4">
                  <c:v>0.38</c:v>
                </c:pt>
                <c:pt idx="5">
                  <c:v>0.8</c:v>
                </c:pt>
                <c:pt idx="6">
                  <c:v>0.59</c:v>
                </c:pt>
                <c:pt idx="7">
                  <c:v>0.56999999999999995</c:v>
                </c:pt>
                <c:pt idx="8">
                  <c:v>0.65</c:v>
                </c:pt>
              </c:numCache>
            </c:numRef>
          </c:val>
          <c:extLst>
            <c:ext xmlns:c16="http://schemas.microsoft.com/office/drawing/2014/chart" uri="{C3380CC4-5D6E-409C-BE32-E72D297353CC}">
              <c16:uniqueId val="{00000002-9F30-465F-A633-EB839A9AE81A}"/>
            </c:ext>
          </c:extLst>
        </c:ser>
        <c:ser>
          <c:idx val="3"/>
          <c:order val="3"/>
          <c:tx>
            <c:strRef>
              <c:f>Sheet2!$E$32</c:f>
              <c:strCache>
                <c:ptCount val="1"/>
                <c:pt idx="0">
                  <c:v>No QA system</c:v>
                </c:pt>
              </c:strCache>
            </c:strRef>
          </c:tx>
          <c:spPr>
            <a:solidFill>
              <a:schemeClr val="accent4">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nb-NO"/>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Sheet2!$A$33:$A$41</c:f>
              <c:strCache>
                <c:ptCount val="9"/>
                <c:pt idx="0">
                  <c:v>AFROSAI-E</c:v>
                </c:pt>
                <c:pt idx="1">
                  <c:v>ARABOSAI</c:v>
                </c:pt>
                <c:pt idx="2">
                  <c:v>ASOSAI</c:v>
                </c:pt>
                <c:pt idx="3">
                  <c:v>CAROSAI</c:v>
                </c:pt>
                <c:pt idx="4">
                  <c:v>CREFIAF</c:v>
                </c:pt>
                <c:pt idx="5">
                  <c:v>EUROSAI</c:v>
                </c:pt>
                <c:pt idx="6">
                  <c:v>OLACEFS</c:v>
                </c:pt>
                <c:pt idx="7">
                  <c:v>PASAI</c:v>
                </c:pt>
                <c:pt idx="8">
                  <c:v>Total (n=100)</c:v>
                </c:pt>
              </c:strCache>
            </c:strRef>
          </c:cat>
          <c:val>
            <c:numRef>
              <c:f>Sheet2!$E$33:$E$41</c:f>
              <c:numCache>
                <c:formatCode>0%</c:formatCode>
                <c:ptCount val="9"/>
                <c:pt idx="0">
                  <c:v>0.06</c:v>
                </c:pt>
                <c:pt idx="1">
                  <c:v>0.2</c:v>
                </c:pt>
                <c:pt idx="2">
                  <c:v>0.05</c:v>
                </c:pt>
                <c:pt idx="3">
                  <c:v>0.28999999999999998</c:v>
                </c:pt>
                <c:pt idx="4">
                  <c:v>0.5</c:v>
                </c:pt>
                <c:pt idx="5">
                  <c:v>0</c:v>
                </c:pt>
                <c:pt idx="6">
                  <c:v>0.18</c:v>
                </c:pt>
                <c:pt idx="7">
                  <c:v>0.28999999999999998</c:v>
                </c:pt>
                <c:pt idx="8">
                  <c:v>0.17</c:v>
                </c:pt>
              </c:numCache>
            </c:numRef>
          </c:val>
          <c:extLst>
            <c:ext xmlns:c16="http://schemas.microsoft.com/office/drawing/2014/chart" uri="{C3380CC4-5D6E-409C-BE32-E72D297353CC}">
              <c16:uniqueId val="{00000003-9F30-465F-A633-EB839A9AE81A}"/>
            </c:ext>
          </c:extLst>
        </c:ser>
        <c:dLbls>
          <c:dLblPos val="ctr"/>
          <c:showLegendKey val="0"/>
          <c:showVal val="1"/>
          <c:showCatName val="0"/>
          <c:showSerName val="0"/>
          <c:showPercent val="0"/>
          <c:showBubbleSize val="0"/>
        </c:dLbls>
        <c:gapWidth val="150"/>
        <c:overlap val="100"/>
        <c:axId val="270597304"/>
        <c:axId val="270597696"/>
      </c:barChart>
      <c:catAx>
        <c:axId val="270597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nb-NO"/>
          </a:p>
        </c:txPr>
        <c:crossAx val="270597696"/>
        <c:crosses val="autoZero"/>
        <c:auto val="1"/>
        <c:lblAlgn val="ctr"/>
        <c:lblOffset val="100"/>
        <c:noMultiLvlLbl val="0"/>
      </c:catAx>
      <c:valAx>
        <c:axId val="270597696"/>
        <c:scaling>
          <c:orientation val="minMax"/>
        </c:scaling>
        <c:delete val="1"/>
        <c:axPos val="l"/>
        <c:numFmt formatCode="0%" sourceLinked="1"/>
        <c:majorTickMark val="none"/>
        <c:minorTickMark val="none"/>
        <c:tickLblPos val="nextTo"/>
        <c:crossAx val="2705973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nb-NO"/>
        </a:p>
      </c:txPr>
    </c:legend>
    <c:plotVisOnly val="1"/>
    <c:dispBlanksAs val="gap"/>
    <c:showDLblsOverMax val="0"/>
  </c:chart>
  <c:spPr>
    <a:noFill/>
    <a:ln>
      <a:noFill/>
    </a:ln>
    <a:effectLst/>
  </c:spPr>
  <c:txPr>
    <a:bodyPr/>
    <a:lstStyle/>
    <a:p>
      <a:pPr>
        <a:defRPr/>
      </a:pPr>
      <a:endParaRPr lang="nb-N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2C8EE7-360F-4050-B130-BE5BD8157116}" type="datetimeFigureOut">
              <a:rPr lang="en-US" smtClean="0"/>
              <a:t>2/6/2018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9FD186-06D8-4304-8E17-E1CCAA84D517}" type="slidenum">
              <a:rPr lang="en-US" smtClean="0"/>
              <a:t>‹#›</a:t>
            </a:fld>
            <a:endParaRPr lang="en-US"/>
          </a:p>
        </p:txBody>
      </p:sp>
    </p:spTree>
    <p:extLst>
      <p:ext uri="{BB962C8B-B14F-4D97-AF65-F5344CB8AC3E}">
        <p14:creationId xmlns:p14="http://schemas.microsoft.com/office/powerpoint/2010/main" val="4155025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0" i="1" dirty="0"/>
              <a:t>[Purpose</a:t>
            </a:r>
            <a:r>
              <a:rPr lang="en-GB" sz="1600" i="1" baseline="0" dirty="0"/>
              <a:t> of these slide is just to set the scene and help manage expectations on progress.]</a:t>
            </a:r>
          </a:p>
          <a:p>
            <a:r>
              <a:rPr lang="en-GB" sz="1600" baseline="0" dirty="0"/>
              <a:t>Key points:</a:t>
            </a:r>
          </a:p>
          <a:p>
            <a:pPr marL="285750" indent="-285750">
              <a:buFont typeface="Arial" panose="020B0604020202020204" pitchFamily="34" charset="0"/>
              <a:buChar char="•"/>
            </a:pPr>
            <a:r>
              <a:rPr lang="en-GB" sz="1600" baseline="0" dirty="0"/>
              <a:t>Events in the middle east have led to development declines in some countries, and this is reflected in observed performance within SAIs in ARABOSAI</a:t>
            </a:r>
          </a:p>
          <a:p>
            <a:pPr marL="285750" indent="-285750">
              <a:buFont typeface="Arial" panose="020B0604020202020204" pitchFamily="34" charset="0"/>
              <a:buChar char="•"/>
            </a:pPr>
            <a:r>
              <a:rPr lang="en-GB" sz="1600" baseline="0" dirty="0"/>
              <a:t>We live in a time of great change world wide, which some commentators have referred to as democratic backsliding. We find some evidence of this in the environment SAIs face, and in their levels of independence. This fits with findings of the 2017 Open Budget Survey which found declines in the transparency of budget information.</a:t>
            </a:r>
          </a:p>
          <a:p>
            <a:pPr marL="285750" indent="-285750">
              <a:buFont typeface="Arial" panose="020B0604020202020204" pitchFamily="34" charset="0"/>
              <a:buChar char="•"/>
            </a:pPr>
            <a:r>
              <a:rPr lang="en-GB" sz="1600" baseline="0" dirty="0"/>
              <a:t>The SDGs offer a focal point for the world to come together behind sustainable development for all, and this is an opportunity – for SAIs both to better serve their purpose in terms of improving the lives of citizens and in terms of enhancing the transparency and accountability of SAIs. And SAIs are facing up to this challenge. </a:t>
            </a:r>
          </a:p>
          <a:p>
            <a:pPr marL="285750" indent="-285750">
              <a:buFont typeface="Arial" panose="020B0604020202020204" pitchFamily="34" charset="0"/>
              <a:buChar char="•"/>
            </a:pPr>
            <a:endParaRPr lang="en-GB" sz="1600" baseline="0" dirty="0"/>
          </a:p>
          <a:p>
            <a:pPr marL="0" indent="0">
              <a:buFont typeface="Arial" panose="020B0604020202020204" pitchFamily="34" charset="0"/>
              <a:buNone/>
            </a:pPr>
            <a:r>
              <a:rPr lang="en-GB" sz="1600" baseline="0" dirty="0"/>
              <a:t>Within INTOSAI, the ISSAIs approved in 2010 (lv 4) and 2013 (lv 3) are a landmark opportunity for the strengthening of SAIs, but we should not underestimate the implementation challenge this brings. The SAI community has made a good start through the ISSAI Implementation Initiative, but this needs to be mainstreamed and sustained in all our future activities. </a:t>
            </a:r>
          </a:p>
          <a:p>
            <a:pPr marL="0" indent="0">
              <a:buFont typeface="Arial" panose="020B0604020202020204" pitchFamily="34" charset="0"/>
              <a:buNone/>
            </a:pPr>
            <a:r>
              <a:rPr lang="en-GB" sz="1600" baseline="0" dirty="0"/>
              <a:t>ISSAI implementation requires, at its core, professional auditors. INTOSAI is working on the professionalization agenda, and our ability to progress on ISSAI implementation – especially in the smallest and weakest SAIs - is heavily linked to the success of this agenda.</a:t>
            </a:r>
          </a:p>
          <a:p>
            <a:pPr marL="0" indent="0">
              <a:buFont typeface="Arial" panose="020B0604020202020204" pitchFamily="34" charset="0"/>
              <a:buNone/>
            </a:pPr>
            <a:r>
              <a:rPr lang="en-GB" sz="1600" baseline="0" dirty="0"/>
              <a:t>INTOSAI has also approved the SAI PMF. As well as being a fantastic tool for SAI strategic planning and capacity development, the SAI PMF is now helping us generate evidence based global data on the capacity and performance of SAIs, in a way we never had before.</a:t>
            </a:r>
          </a:p>
        </p:txBody>
      </p:sp>
      <p:sp>
        <p:nvSpPr>
          <p:cNvPr id="4" name="Slide Number Placeholder 3"/>
          <p:cNvSpPr>
            <a:spLocks noGrp="1"/>
          </p:cNvSpPr>
          <p:nvPr>
            <p:ph type="sldNum" sz="quarter" idx="10"/>
          </p:nvPr>
        </p:nvSpPr>
        <p:spPr/>
        <p:txBody>
          <a:bodyPr/>
          <a:lstStyle/>
          <a:p>
            <a:fld id="{049FD186-06D8-4304-8E17-E1CCAA84D517}" type="slidenum">
              <a:rPr lang="en-US" smtClean="0"/>
              <a:t>2</a:t>
            </a:fld>
            <a:endParaRPr lang="en-US"/>
          </a:p>
        </p:txBody>
      </p:sp>
    </p:spTree>
    <p:extLst>
      <p:ext uri="{BB962C8B-B14F-4D97-AF65-F5344CB8AC3E}">
        <p14:creationId xmlns:p14="http://schemas.microsoft.com/office/powerpoint/2010/main" val="20982725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a:t>Now we turn to audit standards and practice, looking at financial, performance and compliance audit.</a:t>
            </a:r>
          </a:p>
          <a:p>
            <a:endParaRPr lang="en-GB" noProof="0" dirty="0"/>
          </a:p>
          <a:p>
            <a:r>
              <a:rPr lang="en-GB" noProof="0" dirty="0"/>
              <a:t>Since</a:t>
            </a:r>
            <a:r>
              <a:rPr lang="en-GB" baseline="0" noProof="0" dirty="0"/>
              <a:t> 2014, the number of SAIs saying that they have adopted the ISSAIs has fallen, to 62%. We think this reflects the wide educational program on the ISSAIs: more SAIs now have a good understanding of what the ISSAIs really are.</a:t>
            </a:r>
          </a:p>
          <a:p>
            <a:endParaRPr lang="en-GB" baseline="0" noProof="0" dirty="0"/>
          </a:p>
          <a:p>
            <a:r>
              <a:rPr lang="en-GB" baseline="0" noProof="0" dirty="0"/>
              <a:t>We are encouraged to see that our evidence – and this is from robust, quality assured and evidence based assessments – is that 32-44% of sample SAIs now have standards and manuals that are consistent with the ISSAIs in the different audit disciplines. As we would expect, full implementation of ISSAI compliant practices lags behind. It is strongest in compliance audit – the traditional bread and butter work of an SAI – at 25%. And weakest in financial audit, at 10%, where there are still considerable challenges to shift from historical practices to financial audit standards based on the international standards of auditing.</a:t>
            </a:r>
            <a:endParaRPr lang="en-GB" noProof="0" dirty="0"/>
          </a:p>
        </p:txBody>
      </p:sp>
      <p:sp>
        <p:nvSpPr>
          <p:cNvPr id="4" name="Slide Number Placeholder 3"/>
          <p:cNvSpPr>
            <a:spLocks noGrp="1"/>
          </p:cNvSpPr>
          <p:nvPr>
            <p:ph type="sldNum" sz="quarter" idx="10"/>
          </p:nvPr>
        </p:nvSpPr>
        <p:spPr/>
        <p:txBody>
          <a:bodyPr/>
          <a:lstStyle/>
          <a:p>
            <a:fld id="{049FD186-06D8-4304-8E17-E1CCAA84D517}" type="slidenum">
              <a:rPr lang="en-US" smtClean="0"/>
              <a:t>11</a:t>
            </a:fld>
            <a:endParaRPr lang="en-US"/>
          </a:p>
        </p:txBody>
      </p:sp>
    </p:spTree>
    <p:extLst>
      <p:ext uri="{BB962C8B-B14F-4D97-AF65-F5344CB8AC3E}">
        <p14:creationId xmlns:p14="http://schemas.microsoft.com/office/powerpoint/2010/main" val="34300864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a:t>Audit coverage</a:t>
            </a:r>
            <a:r>
              <a:rPr lang="en-GB" baseline="0" noProof="0" dirty="0"/>
              <a:t> is a product of two main factors. First, the resources available to an SAI. Second, how efficiently an SAI utilises those resources, in terms of it’s management practices, as well as the adoption of risk based audit approached.</a:t>
            </a:r>
          </a:p>
          <a:p>
            <a:endParaRPr lang="en-GB" baseline="0" noProof="0" dirty="0"/>
          </a:p>
          <a:p>
            <a:r>
              <a:rPr lang="en-GB" baseline="0" noProof="0" dirty="0"/>
              <a:t>In the global survey, we see both factors at play. SAI resources declining in real times as financial independence is constrained, and the adoption, but very slow implementation, of ISSAI standards.</a:t>
            </a:r>
            <a:endParaRPr lang="en-GB" noProof="0" dirty="0"/>
          </a:p>
        </p:txBody>
      </p:sp>
      <p:sp>
        <p:nvSpPr>
          <p:cNvPr id="4" name="Slide Number Placeholder 3"/>
          <p:cNvSpPr>
            <a:spLocks noGrp="1"/>
          </p:cNvSpPr>
          <p:nvPr>
            <p:ph type="sldNum" sz="quarter" idx="10"/>
          </p:nvPr>
        </p:nvSpPr>
        <p:spPr/>
        <p:txBody>
          <a:bodyPr/>
          <a:lstStyle/>
          <a:p>
            <a:fld id="{049FD186-06D8-4304-8E17-E1CCAA84D517}" type="slidenum">
              <a:rPr lang="en-US" smtClean="0"/>
              <a:t>12</a:t>
            </a:fld>
            <a:endParaRPr lang="en-US"/>
          </a:p>
        </p:txBody>
      </p:sp>
    </p:spTree>
    <p:extLst>
      <p:ext uri="{BB962C8B-B14F-4D97-AF65-F5344CB8AC3E}">
        <p14:creationId xmlns:p14="http://schemas.microsoft.com/office/powerpoint/2010/main" val="2787137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ACA2CAF-04D1-4E8E-A43A-BF01D3DB7F69}" type="slidenum">
              <a:rPr lang="en-US" smtClean="0"/>
              <a:pPr/>
              <a:t>13</a:t>
            </a:fld>
            <a:endParaRPr lang="en-US"/>
          </a:p>
        </p:txBody>
      </p:sp>
    </p:spTree>
    <p:extLst>
      <p:ext uri="{BB962C8B-B14F-4D97-AF65-F5344CB8AC3E}">
        <p14:creationId xmlns:p14="http://schemas.microsoft.com/office/powerpoint/2010/main" val="12509215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lnSpcReduction="10000"/>
          </a:bodyPr>
          <a:lstStyle/>
          <a:p>
            <a:pPr>
              <a:lnSpc>
                <a:spcPct val="120000"/>
              </a:lnSpc>
            </a:pPr>
            <a:r>
              <a:rPr lang="en-GB" b="1" dirty="0"/>
              <a:t>Despite the encourage</a:t>
            </a:r>
            <a:r>
              <a:rPr lang="en-GB" b="1" baseline="0" dirty="0"/>
              <a:t> trends found in the global survey, we all know there are </a:t>
            </a:r>
            <a:r>
              <a:rPr lang="en-GB" b="1" dirty="0"/>
              <a:t>challenges remain in </a:t>
            </a:r>
            <a:r>
              <a:rPr lang="en-GB" b="1" u="sng" dirty="0"/>
              <a:t>matching</a:t>
            </a:r>
            <a:r>
              <a:rPr lang="en-GB" b="1" dirty="0"/>
              <a:t> SAI needs to available, appropriate support and timely funding mechanisms</a:t>
            </a:r>
          </a:p>
          <a:p>
            <a:pPr marL="171450" lvl="0" indent="-171450">
              <a:lnSpc>
                <a:spcPct val="120000"/>
              </a:lnSpc>
              <a:buFont typeface="Arial" panose="020B0604020202020204" pitchFamily="34" charset="0"/>
              <a:buChar char="•"/>
            </a:pPr>
            <a:r>
              <a:rPr lang="en-GB" dirty="0"/>
              <a:t>We know from the</a:t>
            </a:r>
            <a:r>
              <a:rPr lang="en-GB" baseline="0" dirty="0"/>
              <a:t> evaluation of the INTOSAI-Donor Cooperation that matching mechanisms, such as the global call, face challenges. It has never been easy for donors to mobilise funding quickly in response to SAI needs, and to find the perfect match between what a SAI wants, and the developmental (and sometimes political) priority of donor partners.</a:t>
            </a:r>
            <a:endParaRPr lang="en-GB" dirty="0"/>
          </a:p>
          <a:p>
            <a:pPr marL="171450" lvl="0" indent="-171450">
              <a:lnSpc>
                <a:spcPct val="120000"/>
              </a:lnSpc>
              <a:buFont typeface="Arial" panose="020B0604020202020204" pitchFamily="34" charset="0"/>
              <a:buChar char="•"/>
            </a:pPr>
            <a:r>
              <a:rPr lang="en-GB" dirty="0"/>
              <a:t>On the INTOSAI side, we also see that while there a huge numbers of SAIs that could lend a resource person for an audit training course, there are more limited numbers of SAIs or INTOSAI entities willing and able to act as the lead entity on large scale bilateral SAI capacity development initiatives, especially in non-English speaking countries</a:t>
            </a:r>
          </a:p>
          <a:p>
            <a:pPr marL="171450" lvl="0" indent="-171450">
              <a:lnSpc>
                <a:spcPct val="120000"/>
              </a:lnSpc>
              <a:buFont typeface="Arial" panose="020B0604020202020204" pitchFamily="34" charset="0"/>
              <a:buChar char="•"/>
            </a:pPr>
            <a:r>
              <a:rPr lang="en-GB" dirty="0"/>
              <a:t>We</a:t>
            </a:r>
            <a:r>
              <a:rPr lang="en-GB" baseline="0" dirty="0"/>
              <a:t> also know that bringing in new peer to peer partners is not always the ideal solution. In fact, the availability of long term support, and the benefits of partners having existing knowledge of the SAI they support, are key success factors to effective SAI capacity development.</a:t>
            </a:r>
            <a:endParaRPr lang="en-US" baseline="0" dirty="0"/>
          </a:p>
          <a:p>
            <a:pPr marL="0" lvl="0" indent="0">
              <a:lnSpc>
                <a:spcPct val="120000"/>
              </a:lnSpc>
              <a:buFont typeface="Arial" panose="020B0604020202020204" pitchFamily="34" charset="0"/>
              <a:buNone/>
            </a:pPr>
            <a:r>
              <a:rPr lang="en-US" baseline="0" dirty="0"/>
              <a:t>Together, we need to continue to think through how we can strengthen the matching of SAI needs with the funding and peer to peer support that is available within our respective communities.</a:t>
            </a:r>
            <a:endParaRPr lang="en-GB" baseline="0" dirty="0"/>
          </a:p>
        </p:txBody>
      </p:sp>
      <p:sp>
        <p:nvSpPr>
          <p:cNvPr id="4" name="Slide Number Placeholder 3"/>
          <p:cNvSpPr>
            <a:spLocks noGrp="1"/>
          </p:cNvSpPr>
          <p:nvPr>
            <p:ph type="sldNum" sz="quarter" idx="10"/>
          </p:nvPr>
        </p:nvSpPr>
        <p:spPr/>
        <p:txBody>
          <a:bodyPr/>
          <a:lstStyle/>
          <a:p>
            <a:fld id="{4ACA2CAF-04D1-4E8E-A43A-BF01D3DB7F69}" type="slidenum">
              <a:rPr lang="en-US" smtClean="0"/>
              <a:pPr/>
              <a:t>14</a:t>
            </a:fld>
            <a:endParaRPr lang="en-US"/>
          </a:p>
        </p:txBody>
      </p:sp>
    </p:spTree>
    <p:extLst>
      <p:ext uri="{BB962C8B-B14F-4D97-AF65-F5344CB8AC3E}">
        <p14:creationId xmlns:p14="http://schemas.microsoft.com/office/powerpoint/2010/main" val="22582487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While there are still unfortunately cases of donors</a:t>
            </a:r>
            <a:r>
              <a:rPr lang="en-US" baseline="0" dirty="0"/>
              <a:t> and providers of support pursuing there own – well intentioned – priorities, all evidence suggests that programs which are not strategic priorities for the SAI will not lead to sustainable change in capacity and performance.</a:t>
            </a:r>
            <a:endParaRPr lang="en-US" dirty="0"/>
          </a:p>
          <a:p>
            <a:r>
              <a:rPr lang="en-US" dirty="0"/>
              <a:t>We also still see, in some cases, incentives</a:t>
            </a:r>
            <a:r>
              <a:rPr lang="en-US" baseline="0" dirty="0"/>
              <a:t> which encourage SAIs to participate in too many programs, without consideration of their capacity to absorb the results of each initiative. Again, strong SAI leadership to be selective and strategic in which initiatives to pursue is essential. And for providers of support to reflect on the SAI’s existing support before proposing and commencing additional support.</a:t>
            </a:r>
          </a:p>
          <a:p>
            <a:endParaRPr lang="en-US" baseline="0" dirty="0"/>
          </a:p>
          <a:p>
            <a:r>
              <a:rPr lang="en-US" baseline="0" dirty="0"/>
              <a:t>Further, coordination of support remains perhaps the most significant challenge to effectiveness of capacity development. This is a key focus area for the INTOSAI-Donor Cooperation. Encouragingly, we do see increases in the figures for donor coordination groups. And again we note the role that SAI leadership needs to take in proactively strengthening coordination. All cases we have seen where coordination is strong is because the SAI leadership had decided to make effective coordination a priority, and has actively led this process.</a:t>
            </a:r>
            <a:endParaRPr lang="en-US" dirty="0"/>
          </a:p>
        </p:txBody>
      </p:sp>
      <p:sp>
        <p:nvSpPr>
          <p:cNvPr id="4" name="Slide Number Placeholder 3"/>
          <p:cNvSpPr>
            <a:spLocks noGrp="1"/>
          </p:cNvSpPr>
          <p:nvPr>
            <p:ph type="sldNum" sz="quarter" idx="10"/>
          </p:nvPr>
        </p:nvSpPr>
        <p:spPr/>
        <p:txBody>
          <a:bodyPr/>
          <a:lstStyle/>
          <a:p>
            <a:fld id="{4ACA2CAF-04D1-4E8E-A43A-BF01D3DB7F69}" type="slidenum">
              <a:rPr lang="en-US" smtClean="0"/>
              <a:pPr/>
              <a:t>15</a:t>
            </a:fld>
            <a:endParaRPr lang="en-US"/>
          </a:p>
        </p:txBody>
      </p:sp>
    </p:spTree>
    <p:extLst>
      <p:ext uri="{BB962C8B-B14F-4D97-AF65-F5344CB8AC3E}">
        <p14:creationId xmlns:p14="http://schemas.microsoft.com/office/powerpoint/2010/main" val="32766011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This</a:t>
            </a:r>
            <a:r>
              <a:rPr lang="en-US" baseline="0" dirty="0"/>
              <a:t> is the biggest and toughest challenge we face. Why do our considerable capacity development efforts sometimes not lead to the sustainable changes in capacity and performance we hoped for. There is no easy answer here, but I offer you a few possibilities. The more we can understand the critical success factors for sustainable change, the better we will be able to design effective capacity development initiatives in the future.</a:t>
            </a:r>
            <a:endParaRPr lang="en-US" dirty="0"/>
          </a:p>
        </p:txBody>
      </p:sp>
      <p:sp>
        <p:nvSpPr>
          <p:cNvPr id="4" name="Slide Number Placeholder 3"/>
          <p:cNvSpPr>
            <a:spLocks noGrp="1"/>
          </p:cNvSpPr>
          <p:nvPr>
            <p:ph type="sldNum" sz="quarter" idx="10"/>
          </p:nvPr>
        </p:nvSpPr>
        <p:spPr/>
        <p:txBody>
          <a:bodyPr/>
          <a:lstStyle/>
          <a:p>
            <a:fld id="{4ACA2CAF-04D1-4E8E-A43A-BF01D3DB7F69}" type="slidenum">
              <a:rPr lang="en-US" smtClean="0"/>
              <a:pPr/>
              <a:t>16</a:t>
            </a:fld>
            <a:endParaRPr lang="en-US"/>
          </a:p>
        </p:txBody>
      </p:sp>
    </p:spTree>
    <p:extLst>
      <p:ext uri="{BB962C8B-B14F-4D97-AF65-F5344CB8AC3E}">
        <p14:creationId xmlns:p14="http://schemas.microsoft.com/office/powerpoint/2010/main" val="14545243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9FD186-06D8-4304-8E17-E1CCAA84D517}" type="slidenum">
              <a:rPr lang="en-US" smtClean="0"/>
              <a:t>19</a:t>
            </a:fld>
            <a:endParaRPr lang="en-US"/>
          </a:p>
        </p:txBody>
      </p:sp>
    </p:spTree>
    <p:extLst>
      <p:ext uri="{BB962C8B-B14F-4D97-AF65-F5344CB8AC3E}">
        <p14:creationId xmlns:p14="http://schemas.microsoft.com/office/powerpoint/2010/main" val="2293300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0" baseline="0" dirty="0"/>
              <a:t>In this presentation, unless otherwise noted, the figures refer to all SAIs around the world for which data was available: that means both developed and developing country SAIs. Generally, the figures for developing country SAIs only show worse performance – though not always.</a:t>
            </a:r>
          </a:p>
        </p:txBody>
      </p:sp>
      <p:sp>
        <p:nvSpPr>
          <p:cNvPr id="4" name="Slide Number Placeholder 3"/>
          <p:cNvSpPr>
            <a:spLocks noGrp="1"/>
          </p:cNvSpPr>
          <p:nvPr>
            <p:ph type="sldNum" sz="quarter" idx="10"/>
          </p:nvPr>
        </p:nvSpPr>
        <p:spPr/>
        <p:txBody>
          <a:bodyPr/>
          <a:lstStyle/>
          <a:p>
            <a:fld id="{049FD186-06D8-4304-8E17-E1CCAA84D517}" type="slidenum">
              <a:rPr lang="en-US" smtClean="0"/>
              <a:t>3</a:t>
            </a:fld>
            <a:endParaRPr lang="en-US"/>
          </a:p>
        </p:txBody>
      </p:sp>
    </p:spTree>
    <p:extLst>
      <p:ext uri="{BB962C8B-B14F-4D97-AF65-F5344CB8AC3E}">
        <p14:creationId xmlns:p14="http://schemas.microsoft.com/office/powerpoint/2010/main" val="2257940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noProof="0" dirty="0"/>
              <a:t>Support, such as IDI’s ‘SAIs Engaging with Stakeholders’ program, needs to continue to foster this relationship at the national level</a:t>
            </a:r>
            <a:r>
              <a:rPr lang="en-GB" baseline="0" noProof="0" dirty="0"/>
              <a:t> as a matter or priority. Without the support of national legislatures, SAIs are severely weakened, and the linkages between the SAI and parliament are often characterized as the weakest part of national PFM structures. </a:t>
            </a:r>
            <a:endParaRPr lang="en-GB" noProof="0" dirty="0"/>
          </a:p>
          <a:p>
            <a:endParaRPr lang="en-US" dirty="0"/>
          </a:p>
        </p:txBody>
      </p:sp>
      <p:sp>
        <p:nvSpPr>
          <p:cNvPr id="4" name="Slide Number Placeholder 3"/>
          <p:cNvSpPr>
            <a:spLocks noGrp="1"/>
          </p:cNvSpPr>
          <p:nvPr>
            <p:ph type="sldNum" sz="quarter" idx="10"/>
          </p:nvPr>
        </p:nvSpPr>
        <p:spPr/>
        <p:txBody>
          <a:bodyPr/>
          <a:lstStyle/>
          <a:p>
            <a:fld id="{4ACA2CAF-04D1-4E8E-A43A-BF01D3DB7F69}" type="slidenum">
              <a:rPr lang="en-US" smtClean="0"/>
              <a:pPr/>
              <a:t>4</a:t>
            </a:fld>
            <a:endParaRPr lang="en-US"/>
          </a:p>
        </p:txBody>
      </p:sp>
    </p:spTree>
    <p:extLst>
      <p:ext uri="{BB962C8B-B14F-4D97-AF65-F5344CB8AC3E}">
        <p14:creationId xmlns:p14="http://schemas.microsoft.com/office/powerpoint/2010/main" val="2067550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While some of these challenges, for example in the ARABOSAI</a:t>
            </a:r>
            <a:r>
              <a:rPr lang="en-US" baseline="0" dirty="0"/>
              <a:t> region, may be beyond our control, there is still much that we can all do to advocate for greater SAI independence. It starts with knowledge: knowing that the biggest challenges relate to financial independence, particularly executive interference in the budget process. Again, SAIs need strong relationships with legislatures to address this, to try to ensure they have the resources and freedom to fulfil their roles.</a:t>
            </a:r>
          </a:p>
          <a:p>
            <a:endParaRPr lang="en-US" baseline="0" dirty="0"/>
          </a:p>
          <a:p>
            <a:r>
              <a:rPr lang="en-US" baseline="0" dirty="0"/>
              <a:t>Financial independence a particularly grave challenge in CREFIAF, CAROSAI &amp; ARABOSAI (INTOSAI Global Survey)</a:t>
            </a:r>
          </a:p>
          <a:p>
            <a:endParaRPr lang="en-US" baseline="0" dirty="0"/>
          </a:p>
          <a:p>
            <a:r>
              <a:rPr lang="en-US" baseline="0" dirty="0"/>
              <a:t>Restrictions to publication remain a major challenge for a minority of SAIs. But there are interesting dynamics at play here. We compared data on restrictions to publication to data on the percentage of reports published, and produced very interesting findings, as you will see.</a:t>
            </a:r>
            <a:endParaRPr lang="en-US" dirty="0"/>
          </a:p>
        </p:txBody>
      </p:sp>
      <p:sp>
        <p:nvSpPr>
          <p:cNvPr id="4" name="Slide Number Placeholder 3"/>
          <p:cNvSpPr>
            <a:spLocks noGrp="1"/>
          </p:cNvSpPr>
          <p:nvPr>
            <p:ph type="sldNum" sz="quarter" idx="10"/>
          </p:nvPr>
        </p:nvSpPr>
        <p:spPr/>
        <p:txBody>
          <a:bodyPr/>
          <a:lstStyle/>
          <a:p>
            <a:fld id="{4ACA2CAF-04D1-4E8E-A43A-BF01D3DB7F69}" type="slidenum">
              <a:rPr lang="en-US" smtClean="0"/>
              <a:pPr/>
              <a:t>5</a:t>
            </a:fld>
            <a:endParaRPr lang="en-US"/>
          </a:p>
        </p:txBody>
      </p:sp>
    </p:spTree>
    <p:extLst>
      <p:ext uri="{BB962C8B-B14F-4D97-AF65-F5344CB8AC3E}">
        <p14:creationId xmlns:p14="http://schemas.microsoft.com/office/powerpoint/2010/main" val="401415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What for me is really interesting is that of those SAIs</a:t>
            </a:r>
            <a:r>
              <a:rPr lang="en-US" baseline="0" dirty="0"/>
              <a:t> that did not publish reports, the majority faced restrictions on publication. Only around a quarter actually had full right to publish.</a:t>
            </a:r>
          </a:p>
          <a:p>
            <a:r>
              <a:rPr lang="en-US" baseline="0" dirty="0"/>
              <a:t>And what really encourages me is that so many SAIs managed to publish reports despite having no or limited rights to publish..</a:t>
            </a:r>
          </a:p>
          <a:p>
            <a:r>
              <a:rPr lang="en-US" baseline="0" dirty="0"/>
              <a:t>SAI leadership really can make a difference on hugely important topics like publication of audit reports.</a:t>
            </a:r>
          </a:p>
          <a:p>
            <a:r>
              <a:rPr lang="en-US" baseline="0" dirty="0"/>
              <a:t>And this is one area that everyone supporting an SAI can easily get behind, as everyone here as the same agenda – to promote transparency and accountability. If this is a challenge in your SAI or a SAI you support, please coordinate your responses and actions, and advocate for publication, and the end to restrictions against publication.</a:t>
            </a:r>
            <a:endParaRPr lang="en-US" dirty="0"/>
          </a:p>
        </p:txBody>
      </p:sp>
      <p:sp>
        <p:nvSpPr>
          <p:cNvPr id="4" name="Slide Number Placeholder 3"/>
          <p:cNvSpPr>
            <a:spLocks noGrp="1"/>
          </p:cNvSpPr>
          <p:nvPr>
            <p:ph type="sldNum" sz="quarter" idx="10"/>
          </p:nvPr>
        </p:nvSpPr>
        <p:spPr/>
        <p:txBody>
          <a:bodyPr/>
          <a:lstStyle/>
          <a:p>
            <a:fld id="{4ACA2CAF-04D1-4E8E-A43A-BF01D3DB7F69}" type="slidenum">
              <a:rPr lang="en-US" smtClean="0"/>
              <a:pPr/>
              <a:t>6</a:t>
            </a:fld>
            <a:endParaRPr lang="en-US"/>
          </a:p>
        </p:txBody>
      </p:sp>
    </p:spTree>
    <p:extLst>
      <p:ext uri="{BB962C8B-B14F-4D97-AF65-F5344CB8AC3E}">
        <p14:creationId xmlns:p14="http://schemas.microsoft.com/office/powerpoint/2010/main" val="263932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Again, there are so many good practices and guides out there on communicating with citizens. SAIs need to be visible and</a:t>
            </a:r>
            <a:r>
              <a:rPr lang="en-US" baseline="0" dirty="0"/>
              <a:t> lead by example to encourage change in governments, and to mobilize support of legislatures and other stakeholders.</a:t>
            </a:r>
            <a:endParaRPr lang="en-US" dirty="0"/>
          </a:p>
        </p:txBody>
      </p:sp>
      <p:sp>
        <p:nvSpPr>
          <p:cNvPr id="4" name="Slide Number Placeholder 3"/>
          <p:cNvSpPr>
            <a:spLocks noGrp="1"/>
          </p:cNvSpPr>
          <p:nvPr>
            <p:ph type="sldNum" sz="quarter" idx="10"/>
          </p:nvPr>
        </p:nvSpPr>
        <p:spPr/>
        <p:txBody>
          <a:bodyPr/>
          <a:lstStyle/>
          <a:p>
            <a:fld id="{4ACA2CAF-04D1-4E8E-A43A-BF01D3DB7F69}" type="slidenum">
              <a:rPr lang="en-US" smtClean="0"/>
              <a:pPr/>
              <a:t>7</a:t>
            </a:fld>
            <a:endParaRPr lang="en-US"/>
          </a:p>
        </p:txBody>
      </p:sp>
    </p:spTree>
    <p:extLst>
      <p:ext uri="{BB962C8B-B14F-4D97-AF65-F5344CB8AC3E}">
        <p14:creationId xmlns:p14="http://schemas.microsoft.com/office/powerpoint/2010/main" val="356719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IDI is currently updating</a:t>
            </a:r>
            <a:r>
              <a:rPr lang="en-US" baseline="0" dirty="0"/>
              <a:t> its strategic planning handbook, as a tool to support a program on SAI strategy, performance measurement and reporting. In addition, SAI PMF and INTOSAI’s peer review guide both provide excellent assessment tools on which sound strategic plans can be based. The SAI PMF, in particular, can also form a good basis for periodic monitoring of implementation of the strategic plan.</a:t>
            </a:r>
          </a:p>
          <a:p>
            <a:endParaRPr lang="en-US" baseline="0" dirty="0"/>
          </a:p>
          <a:p>
            <a:r>
              <a:rPr lang="en-US" baseline="0" dirty="0"/>
              <a:t>It is probably fair to say that where strategic plans are weak is not the quality of the document, but in implementation, monitoring and reporting of the strategic plan. IDI’s SPMR program, and support envisaged under the GCP Tier 2, are designed to tackle this: to turn strategic plans into sustainable change at the SAI level.</a:t>
            </a:r>
            <a:endParaRPr lang="en-US" dirty="0"/>
          </a:p>
        </p:txBody>
      </p:sp>
      <p:sp>
        <p:nvSpPr>
          <p:cNvPr id="4" name="Slide Number Placeholder 3"/>
          <p:cNvSpPr>
            <a:spLocks noGrp="1"/>
          </p:cNvSpPr>
          <p:nvPr>
            <p:ph type="sldNum" sz="quarter" idx="10"/>
          </p:nvPr>
        </p:nvSpPr>
        <p:spPr/>
        <p:txBody>
          <a:bodyPr/>
          <a:lstStyle/>
          <a:p>
            <a:fld id="{4ACA2CAF-04D1-4E8E-A43A-BF01D3DB7F69}" type="slidenum">
              <a:rPr lang="en-US" smtClean="0"/>
              <a:pPr/>
              <a:t>8</a:t>
            </a:fld>
            <a:endParaRPr lang="en-US"/>
          </a:p>
        </p:txBody>
      </p:sp>
    </p:spTree>
    <p:extLst>
      <p:ext uri="{BB962C8B-B14F-4D97-AF65-F5344CB8AC3E}">
        <p14:creationId xmlns:p14="http://schemas.microsoft.com/office/powerpoint/2010/main" val="16136902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As with strategic</a:t>
            </a:r>
            <a:r>
              <a:rPr lang="en-US" baseline="0" dirty="0"/>
              <a:t> plans, it is relatively easy to develop a code of ethics consistent with ISSAI 30 and place it on the SAI’s website. But real thought is need to design and implement systems to ensure that staff across the SAI are aware of the code, understand its implications, comply with it, and to detect and prevent possible integrity violations. Tools such as INTOSAINT have been used very effectively by SAIs, especially in OLACEFS, to make the code of ethics matter for an SAI.</a:t>
            </a:r>
            <a:endParaRPr lang="en-US" dirty="0"/>
          </a:p>
        </p:txBody>
      </p:sp>
      <p:sp>
        <p:nvSpPr>
          <p:cNvPr id="4" name="Slide Number Placeholder 3"/>
          <p:cNvSpPr>
            <a:spLocks noGrp="1"/>
          </p:cNvSpPr>
          <p:nvPr>
            <p:ph type="sldNum" sz="quarter" idx="10"/>
          </p:nvPr>
        </p:nvSpPr>
        <p:spPr/>
        <p:txBody>
          <a:bodyPr/>
          <a:lstStyle/>
          <a:p>
            <a:fld id="{4ACA2CAF-04D1-4E8E-A43A-BF01D3DB7F69}" type="slidenum">
              <a:rPr lang="en-US" smtClean="0"/>
              <a:pPr/>
              <a:t>9</a:t>
            </a:fld>
            <a:endParaRPr lang="en-US"/>
          </a:p>
        </p:txBody>
      </p:sp>
    </p:spTree>
    <p:extLst>
      <p:ext uri="{BB962C8B-B14F-4D97-AF65-F5344CB8AC3E}">
        <p14:creationId xmlns:p14="http://schemas.microsoft.com/office/powerpoint/2010/main" val="2855195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Effective quality assurance systems are actually</a:t>
            </a:r>
            <a:r>
              <a:rPr lang="en-US" baseline="0" dirty="0"/>
              <a:t> tough to implement. They come at the end of the process. Only when you have really understood and tried to implement the ISSAIs can you then design a QA system that can provide independent assurance that your audits are conducted in accordance with the ISSAIs.</a:t>
            </a:r>
          </a:p>
          <a:p>
            <a:r>
              <a:rPr lang="en-US" baseline="0" dirty="0"/>
              <a:t>But there are other short term solutions. Many SAIs have used peer support to meet their quality assurance needs whilst they develop their own in-house systems. For very small SAIs, support from a peer or regional body may be a good solution.</a:t>
            </a:r>
          </a:p>
          <a:p>
            <a:r>
              <a:rPr lang="en-US" baseline="0" dirty="0"/>
              <a:t>Ultimately, ISSAI implementation and the credibility of the ISSAIs will rely on the users of the ISSAIs having sound quality assurance systems that provide stakeholders with assurance that their audits are done in accordance with the ISSAIs. But we have a long way to go on this journey.</a:t>
            </a:r>
            <a:endParaRPr lang="en-US" dirty="0"/>
          </a:p>
        </p:txBody>
      </p:sp>
      <p:sp>
        <p:nvSpPr>
          <p:cNvPr id="4" name="Slide Number Placeholder 3"/>
          <p:cNvSpPr>
            <a:spLocks noGrp="1"/>
          </p:cNvSpPr>
          <p:nvPr>
            <p:ph type="sldNum" sz="quarter" idx="10"/>
          </p:nvPr>
        </p:nvSpPr>
        <p:spPr/>
        <p:txBody>
          <a:bodyPr/>
          <a:lstStyle/>
          <a:p>
            <a:fld id="{4ACA2CAF-04D1-4E8E-A43A-BF01D3DB7F69}" type="slidenum">
              <a:rPr lang="en-US" smtClean="0"/>
              <a:pPr/>
              <a:t>10</a:t>
            </a:fld>
            <a:endParaRPr lang="en-US"/>
          </a:p>
        </p:txBody>
      </p:sp>
    </p:spTree>
    <p:extLst>
      <p:ext uri="{BB962C8B-B14F-4D97-AF65-F5344CB8AC3E}">
        <p14:creationId xmlns:p14="http://schemas.microsoft.com/office/powerpoint/2010/main" val="18681276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E0685584-DD58-4E88-AD03-ECE0CD502107}" type="datetime1">
              <a:rPr lang="en-GB" smtClean="0"/>
              <a:t>06/02/2018</a:t>
            </a:fld>
            <a:endParaRPr lang="es-MX"/>
          </a:p>
        </p:txBody>
      </p:sp>
      <p:sp>
        <p:nvSpPr>
          <p:cNvPr id="6" name="Marcador de número de diapositiva 5"/>
          <p:cNvSpPr>
            <a:spLocks noGrp="1"/>
          </p:cNvSpPr>
          <p:nvPr>
            <p:ph type="sldNum" sz="quarter" idx="12"/>
          </p:nvPr>
        </p:nvSpPr>
        <p:spPr/>
        <p:txBody>
          <a:bodyPr/>
          <a:lstStyle/>
          <a:p>
            <a:fld id="{9E14E830-2433-4476-9766-7A57497EF88C}" type="slidenum">
              <a:rPr lang="es-MX" smtClean="0"/>
              <a:t>‹#›</a:t>
            </a:fld>
            <a:endParaRPr lang="es-MX"/>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spTree>
    <p:extLst>
      <p:ext uri="{BB962C8B-B14F-4D97-AF65-F5344CB8AC3E}">
        <p14:creationId xmlns:p14="http://schemas.microsoft.com/office/powerpoint/2010/main" val="3027304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FEB892B-EABC-4BB7-85F3-7357E83316A6}" type="datetime1">
              <a:rPr lang="en-GB" smtClean="0"/>
              <a:t>06/02/2018</a:t>
            </a:fld>
            <a:endParaRPr lang="es-MX"/>
          </a:p>
        </p:txBody>
      </p:sp>
      <p:sp>
        <p:nvSpPr>
          <p:cNvPr id="6" name="Marcador de número de diapositiva 5"/>
          <p:cNvSpPr>
            <a:spLocks noGrp="1"/>
          </p:cNvSpPr>
          <p:nvPr>
            <p:ph type="sldNum" sz="quarter" idx="12"/>
          </p:nvPr>
        </p:nvSpPr>
        <p:spPr/>
        <p:txBody>
          <a:bodyPr/>
          <a:lstStyle/>
          <a:p>
            <a:fld id="{9E14E830-2433-4476-9766-7A57497EF88C}" type="slidenum">
              <a:rPr lang="es-MX" smtClean="0"/>
              <a:t>‹#›</a:t>
            </a:fld>
            <a:endParaRPr lang="es-MX"/>
          </a:p>
        </p:txBody>
      </p:sp>
    </p:spTree>
    <p:extLst>
      <p:ext uri="{BB962C8B-B14F-4D97-AF65-F5344CB8AC3E}">
        <p14:creationId xmlns:p14="http://schemas.microsoft.com/office/powerpoint/2010/main" val="3008004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2803BF40-B780-4525-AEC9-EAB79BC4C644}" type="datetime1">
              <a:rPr lang="en-GB" smtClean="0"/>
              <a:t>06/02/2018</a:t>
            </a:fld>
            <a:endParaRPr lang="es-MX"/>
          </a:p>
        </p:txBody>
      </p:sp>
      <p:sp>
        <p:nvSpPr>
          <p:cNvPr id="6" name="Marcador de número de diapositiva 5"/>
          <p:cNvSpPr>
            <a:spLocks noGrp="1"/>
          </p:cNvSpPr>
          <p:nvPr>
            <p:ph type="sldNum" sz="quarter" idx="12"/>
          </p:nvPr>
        </p:nvSpPr>
        <p:spPr/>
        <p:txBody>
          <a:bodyPr/>
          <a:lstStyle/>
          <a:p>
            <a:fld id="{9E14E830-2433-4476-9766-7A57497EF88C}" type="slidenum">
              <a:rPr lang="es-MX" smtClean="0"/>
              <a:t>‹#›</a:t>
            </a:fld>
            <a:endParaRPr lang="es-MX"/>
          </a:p>
        </p:txBody>
      </p:sp>
    </p:spTree>
    <p:extLst>
      <p:ext uri="{BB962C8B-B14F-4D97-AF65-F5344CB8AC3E}">
        <p14:creationId xmlns:p14="http://schemas.microsoft.com/office/powerpoint/2010/main" val="3030801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E12A1588-2B62-453C-BB82-691FDAF593B6}" type="datetime1">
              <a:rPr lang="en-GB" smtClean="0"/>
              <a:t>06/02/2018</a:t>
            </a:fld>
            <a:endParaRPr lang="es-MX"/>
          </a:p>
        </p:txBody>
      </p:sp>
      <p:sp>
        <p:nvSpPr>
          <p:cNvPr id="6" name="Marcador de número de diapositiva 5"/>
          <p:cNvSpPr>
            <a:spLocks noGrp="1"/>
          </p:cNvSpPr>
          <p:nvPr>
            <p:ph type="sldNum" sz="quarter" idx="12"/>
          </p:nvPr>
        </p:nvSpPr>
        <p:spPr/>
        <p:txBody>
          <a:bodyPr/>
          <a:lstStyle/>
          <a:p>
            <a:fld id="{9E14E830-2433-4476-9766-7A57497EF88C}" type="slidenum">
              <a:rPr lang="es-MX" smtClean="0"/>
              <a:t>‹#›</a:t>
            </a:fld>
            <a:endParaRPr lang="es-MX"/>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spTree>
    <p:extLst>
      <p:ext uri="{BB962C8B-B14F-4D97-AF65-F5344CB8AC3E}">
        <p14:creationId xmlns:p14="http://schemas.microsoft.com/office/powerpoint/2010/main" val="2332838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F06F54B1-38D5-426F-B098-02BF5989073C}" type="datetime1">
              <a:rPr lang="en-GB" smtClean="0"/>
              <a:t>06/02/2018</a:t>
            </a:fld>
            <a:endParaRPr lang="es-MX"/>
          </a:p>
        </p:txBody>
      </p:sp>
      <p:sp>
        <p:nvSpPr>
          <p:cNvPr id="6" name="Marcador de número de diapositiva 5"/>
          <p:cNvSpPr>
            <a:spLocks noGrp="1"/>
          </p:cNvSpPr>
          <p:nvPr>
            <p:ph type="sldNum" sz="quarter" idx="12"/>
          </p:nvPr>
        </p:nvSpPr>
        <p:spPr/>
        <p:txBody>
          <a:bodyPr/>
          <a:lstStyle/>
          <a:p>
            <a:fld id="{9E14E830-2433-4476-9766-7A57497EF88C}" type="slidenum">
              <a:rPr lang="es-MX" smtClean="0"/>
              <a:t>‹#›</a:t>
            </a:fld>
            <a:endParaRPr lang="es-MX"/>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spTree>
    <p:extLst>
      <p:ext uri="{BB962C8B-B14F-4D97-AF65-F5344CB8AC3E}">
        <p14:creationId xmlns:p14="http://schemas.microsoft.com/office/powerpoint/2010/main" val="944831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95AB91F3-43FC-4F3D-A557-907FCDFA43AE}" type="datetime1">
              <a:rPr lang="en-GB" smtClean="0"/>
              <a:t>06/02/2018</a:t>
            </a:fld>
            <a:endParaRPr lang="es-MX"/>
          </a:p>
        </p:txBody>
      </p:sp>
      <p:sp>
        <p:nvSpPr>
          <p:cNvPr id="7" name="Marcador de número de diapositiva 6"/>
          <p:cNvSpPr>
            <a:spLocks noGrp="1"/>
          </p:cNvSpPr>
          <p:nvPr>
            <p:ph type="sldNum" sz="quarter" idx="12"/>
          </p:nvPr>
        </p:nvSpPr>
        <p:spPr/>
        <p:txBody>
          <a:bodyPr/>
          <a:lstStyle/>
          <a:p>
            <a:fld id="{9E14E830-2433-4476-9766-7A57497EF88C}" type="slidenum">
              <a:rPr lang="es-MX" smtClean="0"/>
              <a:t>‹#›</a:t>
            </a:fld>
            <a:endParaRPr lang="es-MX"/>
          </a:p>
        </p:txBody>
      </p:sp>
    </p:spTree>
    <p:extLst>
      <p:ext uri="{BB962C8B-B14F-4D97-AF65-F5344CB8AC3E}">
        <p14:creationId xmlns:p14="http://schemas.microsoft.com/office/powerpoint/2010/main" val="281006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120D696E-6CE4-402D-AD3E-DBB6B8CB2B99}" type="datetime1">
              <a:rPr lang="en-GB" smtClean="0"/>
              <a:t>06/02/2018</a:t>
            </a:fld>
            <a:endParaRPr lang="es-MX"/>
          </a:p>
        </p:txBody>
      </p:sp>
      <p:sp>
        <p:nvSpPr>
          <p:cNvPr id="9" name="Marcador de número de diapositiva 8"/>
          <p:cNvSpPr>
            <a:spLocks noGrp="1"/>
          </p:cNvSpPr>
          <p:nvPr>
            <p:ph type="sldNum" sz="quarter" idx="12"/>
          </p:nvPr>
        </p:nvSpPr>
        <p:spPr/>
        <p:txBody>
          <a:bodyPr/>
          <a:lstStyle/>
          <a:p>
            <a:fld id="{9E14E830-2433-4476-9766-7A57497EF88C}" type="slidenum">
              <a:rPr lang="es-MX" smtClean="0"/>
              <a:t>‹#›</a:t>
            </a:fld>
            <a:endParaRPr lang="es-MX"/>
          </a:p>
        </p:txBody>
      </p:sp>
    </p:spTree>
    <p:extLst>
      <p:ext uri="{BB962C8B-B14F-4D97-AF65-F5344CB8AC3E}">
        <p14:creationId xmlns:p14="http://schemas.microsoft.com/office/powerpoint/2010/main" val="2266804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9033A2BC-4C51-41AE-8B1E-2145DCBB780E}" type="datetime1">
              <a:rPr lang="en-GB" smtClean="0"/>
              <a:t>06/02/2018</a:t>
            </a:fld>
            <a:endParaRPr lang="es-MX"/>
          </a:p>
        </p:txBody>
      </p:sp>
      <p:sp>
        <p:nvSpPr>
          <p:cNvPr id="5" name="Marcador de número de diapositiva 4"/>
          <p:cNvSpPr>
            <a:spLocks noGrp="1"/>
          </p:cNvSpPr>
          <p:nvPr>
            <p:ph type="sldNum" sz="quarter" idx="12"/>
          </p:nvPr>
        </p:nvSpPr>
        <p:spPr/>
        <p:txBody>
          <a:bodyPr/>
          <a:lstStyle/>
          <a:p>
            <a:fld id="{9E14E830-2433-4476-9766-7A57497EF88C}" type="slidenum">
              <a:rPr lang="es-MX" smtClean="0"/>
              <a:t>‹#›</a:t>
            </a:fld>
            <a:endParaRPr lang="es-MX"/>
          </a:p>
        </p:txBody>
      </p:sp>
    </p:spTree>
    <p:extLst>
      <p:ext uri="{BB962C8B-B14F-4D97-AF65-F5344CB8AC3E}">
        <p14:creationId xmlns:p14="http://schemas.microsoft.com/office/powerpoint/2010/main" val="2933767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D3F5DB0-33DF-48B1-A6C7-D59084C9F4A6}" type="datetime1">
              <a:rPr lang="en-GB" smtClean="0"/>
              <a:t>06/02/2018</a:t>
            </a:fld>
            <a:endParaRPr lang="es-MX"/>
          </a:p>
        </p:txBody>
      </p:sp>
      <p:sp>
        <p:nvSpPr>
          <p:cNvPr id="4" name="Marcador de número de diapositiva 3"/>
          <p:cNvSpPr>
            <a:spLocks noGrp="1"/>
          </p:cNvSpPr>
          <p:nvPr>
            <p:ph type="sldNum" sz="quarter" idx="12"/>
          </p:nvPr>
        </p:nvSpPr>
        <p:spPr/>
        <p:txBody>
          <a:bodyPr/>
          <a:lstStyle/>
          <a:p>
            <a:fld id="{9E14E830-2433-4476-9766-7A57497EF88C}" type="slidenum">
              <a:rPr lang="es-MX" smtClean="0"/>
              <a:t>‹#›</a:t>
            </a:fld>
            <a:endParaRPr lang="es-MX"/>
          </a:p>
        </p:txBody>
      </p:sp>
    </p:spTree>
    <p:extLst>
      <p:ext uri="{BB962C8B-B14F-4D97-AF65-F5344CB8AC3E}">
        <p14:creationId xmlns:p14="http://schemas.microsoft.com/office/powerpoint/2010/main" val="636027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F18A2EAD-2E23-4102-B738-951D287A1B12}" type="datetime1">
              <a:rPr lang="en-GB" smtClean="0"/>
              <a:t>06/02/2018</a:t>
            </a:fld>
            <a:endParaRPr lang="es-MX"/>
          </a:p>
        </p:txBody>
      </p:sp>
      <p:sp>
        <p:nvSpPr>
          <p:cNvPr id="7" name="Marcador de número de diapositiva 6"/>
          <p:cNvSpPr>
            <a:spLocks noGrp="1"/>
          </p:cNvSpPr>
          <p:nvPr>
            <p:ph type="sldNum" sz="quarter" idx="12"/>
          </p:nvPr>
        </p:nvSpPr>
        <p:spPr/>
        <p:txBody>
          <a:bodyPr/>
          <a:lstStyle/>
          <a:p>
            <a:fld id="{9E14E830-2433-4476-9766-7A57497EF88C}" type="slidenum">
              <a:rPr lang="es-MX" smtClean="0"/>
              <a:t>‹#›</a:t>
            </a:fld>
            <a:endParaRPr lang="es-MX"/>
          </a:p>
        </p:txBody>
      </p:sp>
    </p:spTree>
    <p:extLst>
      <p:ext uri="{BB962C8B-B14F-4D97-AF65-F5344CB8AC3E}">
        <p14:creationId xmlns:p14="http://schemas.microsoft.com/office/powerpoint/2010/main" val="2821141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CD1EF82C-69A9-431F-AFCC-B10B2821656B}" type="datetime1">
              <a:rPr lang="en-GB" smtClean="0"/>
              <a:t>06/02/2018</a:t>
            </a:fld>
            <a:endParaRPr lang="es-MX"/>
          </a:p>
        </p:txBody>
      </p:sp>
      <p:sp>
        <p:nvSpPr>
          <p:cNvPr id="7" name="Marcador de número de diapositiva 6"/>
          <p:cNvSpPr>
            <a:spLocks noGrp="1"/>
          </p:cNvSpPr>
          <p:nvPr>
            <p:ph type="sldNum" sz="quarter" idx="12"/>
          </p:nvPr>
        </p:nvSpPr>
        <p:spPr/>
        <p:txBody>
          <a:bodyPr/>
          <a:lstStyle/>
          <a:p>
            <a:fld id="{9E14E830-2433-4476-9766-7A57497EF88C}" type="slidenum">
              <a:rPr lang="es-MX" smtClean="0"/>
              <a:t>‹#›</a:t>
            </a:fld>
            <a:endParaRPr lang="es-MX"/>
          </a:p>
        </p:txBody>
      </p:sp>
    </p:spTree>
    <p:extLst>
      <p:ext uri="{BB962C8B-B14F-4D97-AF65-F5344CB8AC3E}">
        <p14:creationId xmlns:p14="http://schemas.microsoft.com/office/powerpoint/2010/main" val="193142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s-MX" dirty="0"/>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864228-FDBE-4330-BE6B-5C7580447467}" type="datetime1">
              <a:rPr lang="en-GB" smtClean="0"/>
              <a:t>06/02/2018</a:t>
            </a:fld>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14E830-2433-4476-9766-7A57497EF88C}" type="slidenum">
              <a:rPr lang="es-MX" smtClean="0"/>
              <a:t>‹#›</a:t>
            </a:fld>
            <a:endParaRPr lang="es-MX"/>
          </a:p>
        </p:txBody>
      </p:sp>
    </p:spTree>
    <p:extLst>
      <p:ext uri="{BB962C8B-B14F-4D97-AF65-F5344CB8AC3E}">
        <p14:creationId xmlns:p14="http://schemas.microsoft.com/office/powerpoint/2010/main" val="638552305"/>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www.idi.no/" TargetMode="External"/><Relationship Id="rId7" Type="http://schemas.openxmlformats.org/officeDocument/2006/relationships/image" Target="../media/image7.jp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hyperlink" Target="mailto:intosai.donor.secretariat@idi.no" TargetMode="External"/><Relationship Id="rId5" Type="http://schemas.openxmlformats.org/officeDocument/2006/relationships/hyperlink" Target="mailto:idi@idi.no" TargetMode="External"/><Relationship Id="rId4" Type="http://schemas.openxmlformats.org/officeDocument/2006/relationships/hyperlink" Target="http://www.idicommunity.or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5191432" y="1253616"/>
            <a:ext cx="6842544" cy="1637071"/>
          </a:xfrm>
        </p:spPr>
        <p:txBody>
          <a:bodyPr>
            <a:normAutofit/>
          </a:bodyPr>
          <a:lstStyle/>
          <a:p>
            <a:pPr algn="r" eaLnBrk="1" hangingPunct="1"/>
            <a:r>
              <a:rPr lang="nb-NO" sz="4000" b="1" dirty="0">
                <a:solidFill>
                  <a:schemeClr val="bg1"/>
                </a:solidFill>
              </a:rPr>
              <a:t>INTOSAI Development Initiative</a:t>
            </a:r>
            <a:br>
              <a:rPr lang="nb-NO" sz="3600" b="1" dirty="0">
                <a:solidFill>
                  <a:schemeClr val="bg1"/>
                </a:solidFill>
              </a:rPr>
            </a:br>
            <a:r>
              <a:rPr lang="nb-NO" sz="3600" b="1" dirty="0">
                <a:solidFill>
                  <a:schemeClr val="bg1"/>
                </a:solidFill>
              </a:rPr>
              <a:t>- </a:t>
            </a:r>
            <a:r>
              <a:rPr lang="en-GB" sz="3600" b="1" dirty="0">
                <a:solidFill>
                  <a:schemeClr val="bg1"/>
                </a:solidFill>
              </a:rPr>
              <a:t>Global SAI Stocktaking Report 2017</a:t>
            </a:r>
            <a:endParaRPr lang="en-US" sz="3600" dirty="0">
              <a:solidFill>
                <a:schemeClr val="bg1"/>
              </a:solidFill>
            </a:endParaRPr>
          </a:p>
        </p:txBody>
      </p:sp>
      <p:sp>
        <p:nvSpPr>
          <p:cNvPr id="3" name="Subtitle 2"/>
          <p:cNvSpPr>
            <a:spLocks noGrp="1"/>
          </p:cNvSpPr>
          <p:nvPr>
            <p:ph type="subTitle" idx="1"/>
          </p:nvPr>
        </p:nvSpPr>
        <p:spPr>
          <a:xfrm>
            <a:off x="6506936" y="3175906"/>
            <a:ext cx="5102678" cy="1477229"/>
          </a:xfrm>
          <a:ln>
            <a:solidFill>
              <a:schemeClr val="bg1"/>
            </a:solidFill>
          </a:ln>
        </p:spPr>
        <p:txBody>
          <a:bodyPr rtlCol="0">
            <a:normAutofit/>
          </a:bodyPr>
          <a:lstStyle/>
          <a:p>
            <a:pPr algn="r" eaLnBrk="1" fontAlgn="auto" hangingPunct="1">
              <a:spcBef>
                <a:spcPts val="0"/>
              </a:spcBef>
              <a:spcAft>
                <a:spcPts val="0"/>
              </a:spcAft>
              <a:buFont typeface="Arial" pitchFamily="34" charset="0"/>
              <a:buNone/>
              <a:defRPr/>
            </a:pPr>
            <a:r>
              <a:rPr lang="en-GB" dirty="0">
                <a:solidFill>
                  <a:schemeClr val="bg1"/>
                </a:solidFill>
              </a:rPr>
              <a:t>Einar G</a:t>
            </a:r>
            <a:r>
              <a:rPr lang="nb-NO" dirty="0">
                <a:solidFill>
                  <a:schemeClr val="bg1"/>
                </a:solidFill>
              </a:rPr>
              <a:t>ø</a:t>
            </a:r>
            <a:r>
              <a:rPr lang="en-GB" dirty="0" err="1">
                <a:solidFill>
                  <a:schemeClr val="bg1"/>
                </a:solidFill>
              </a:rPr>
              <a:t>rrissen</a:t>
            </a:r>
            <a:r>
              <a:rPr lang="en-GB" dirty="0">
                <a:solidFill>
                  <a:schemeClr val="bg1"/>
                </a:solidFill>
              </a:rPr>
              <a:t>,</a:t>
            </a:r>
          </a:p>
          <a:p>
            <a:pPr algn="r" eaLnBrk="1" fontAlgn="auto" hangingPunct="1">
              <a:spcBef>
                <a:spcPts val="0"/>
              </a:spcBef>
              <a:spcAft>
                <a:spcPts val="0"/>
              </a:spcAft>
              <a:buFont typeface="Arial" pitchFamily="34" charset="0"/>
              <a:buNone/>
              <a:defRPr/>
            </a:pPr>
            <a:r>
              <a:rPr lang="en-GB" dirty="0">
                <a:solidFill>
                  <a:schemeClr val="bg1"/>
                </a:solidFill>
              </a:rPr>
              <a:t>Director General</a:t>
            </a:r>
          </a:p>
          <a:p>
            <a:pPr algn="r" eaLnBrk="1" fontAlgn="auto" hangingPunct="1">
              <a:spcBef>
                <a:spcPts val="0"/>
              </a:spcBef>
              <a:spcAft>
                <a:spcPts val="0"/>
              </a:spcAft>
              <a:buFont typeface="Arial" pitchFamily="34" charset="0"/>
              <a:buNone/>
              <a:defRPr/>
            </a:pPr>
            <a:endParaRPr lang="nb-NO" dirty="0">
              <a:solidFill>
                <a:schemeClr val="bg1"/>
              </a:solidFill>
            </a:endParaRPr>
          </a:p>
        </p:txBody>
      </p:sp>
    </p:spTree>
    <p:extLst>
      <p:ext uri="{BB962C8B-B14F-4D97-AF65-F5344CB8AC3E}">
        <p14:creationId xmlns:p14="http://schemas.microsoft.com/office/powerpoint/2010/main" val="22090283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436" y="188640"/>
            <a:ext cx="9089756" cy="848224"/>
          </a:xfrm>
        </p:spPr>
        <p:txBody>
          <a:bodyPr>
            <a:normAutofit/>
          </a:bodyPr>
          <a:lstStyle/>
          <a:p>
            <a:r>
              <a:rPr lang="en-US" sz="3600" dirty="0">
                <a:solidFill>
                  <a:schemeClr val="bg1"/>
                </a:solidFill>
              </a:rPr>
              <a:t>Quality Assurance Systems</a:t>
            </a:r>
          </a:p>
        </p:txBody>
      </p:sp>
      <p:sp>
        <p:nvSpPr>
          <p:cNvPr id="3" name="Content Placeholder 2"/>
          <p:cNvSpPr>
            <a:spLocks noGrp="1"/>
          </p:cNvSpPr>
          <p:nvPr>
            <p:ph idx="1"/>
          </p:nvPr>
        </p:nvSpPr>
        <p:spPr>
          <a:xfrm>
            <a:off x="506187" y="1159330"/>
            <a:ext cx="11283042" cy="1982882"/>
          </a:xfrm>
        </p:spPr>
        <p:txBody>
          <a:bodyPr>
            <a:normAutofit fontScale="92500"/>
          </a:bodyPr>
          <a:lstStyle/>
          <a:p>
            <a:pPr marL="0" indent="0">
              <a:lnSpc>
                <a:spcPct val="120000"/>
              </a:lnSpc>
              <a:buNone/>
            </a:pPr>
            <a:r>
              <a:rPr lang="en-GB" dirty="0">
                <a:solidFill>
                  <a:srgbClr val="FF0000"/>
                </a:solidFill>
              </a:rPr>
              <a:t>FINDINGS: </a:t>
            </a:r>
            <a:r>
              <a:rPr lang="en-GB" dirty="0"/>
              <a:t>SAIs implementing QA systems, but fall short of international standards</a:t>
            </a:r>
          </a:p>
          <a:p>
            <a:pPr marL="342900" lvl="1" indent="-342900">
              <a:lnSpc>
                <a:spcPct val="120000"/>
              </a:lnSpc>
              <a:spcBef>
                <a:spcPts val="1000"/>
              </a:spcBef>
            </a:pPr>
            <a:r>
              <a:rPr lang="en-GB" dirty="0"/>
              <a:t>67% of SAIs had QA systems covering all three audit streams (INTOSAI Global Survey)</a:t>
            </a:r>
          </a:p>
          <a:p>
            <a:pPr marL="342900" lvl="1" indent="-342900">
              <a:lnSpc>
                <a:spcPct val="120000"/>
              </a:lnSpc>
              <a:spcBef>
                <a:spcPts val="1000"/>
              </a:spcBef>
            </a:pPr>
            <a:r>
              <a:rPr lang="en-GB" dirty="0"/>
              <a:t>But only 34% of SAI’s quality assurance systems met ISSAI 40 requirements (OBI data)</a:t>
            </a:r>
          </a:p>
          <a:p>
            <a:pPr>
              <a:lnSpc>
                <a:spcPct val="120000"/>
              </a:lnSpc>
            </a:pPr>
            <a:endParaRPr lang="en-GB" dirty="0"/>
          </a:p>
        </p:txBody>
      </p:sp>
      <p:graphicFrame>
        <p:nvGraphicFramePr>
          <p:cNvPr id="4" name="Chart 3"/>
          <p:cNvGraphicFramePr/>
          <p:nvPr>
            <p:extLst>
              <p:ext uri="{D42A27DB-BD31-4B8C-83A1-F6EECF244321}">
                <p14:modId xmlns:p14="http://schemas.microsoft.com/office/powerpoint/2010/main" val="3202931373"/>
              </p:ext>
            </p:extLst>
          </p:nvPr>
        </p:nvGraphicFramePr>
        <p:xfrm>
          <a:off x="-116862" y="3142211"/>
          <a:ext cx="9639642" cy="31361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195301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6738" y="0"/>
            <a:ext cx="9995262" cy="1233488"/>
          </a:xfrm>
        </p:spPr>
        <p:txBody>
          <a:bodyPr>
            <a:normAutofit/>
          </a:bodyPr>
          <a:lstStyle/>
          <a:p>
            <a:r>
              <a:rPr lang="en-US" sz="3600" dirty="0">
                <a:solidFill>
                  <a:schemeClr val="bg1"/>
                </a:solidFill>
              </a:rPr>
              <a:t>ISSAI Implementation: Audit Standards &amp; Practice</a:t>
            </a:r>
            <a:endParaRPr lang="en-GB" sz="3600" dirty="0">
              <a:solidFill>
                <a:schemeClr val="bg1"/>
              </a:solidFill>
            </a:endParaRPr>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188868" y="1151843"/>
            <a:ext cx="7100206" cy="4788489"/>
          </a:xfrm>
          <a:prstGeom prst="rect">
            <a:avLst/>
          </a:prstGeom>
          <a:noFill/>
        </p:spPr>
      </p:pic>
      <p:sp>
        <p:nvSpPr>
          <p:cNvPr id="6" name="TextBox 5"/>
          <p:cNvSpPr txBox="1"/>
          <p:nvPr/>
        </p:nvSpPr>
        <p:spPr>
          <a:xfrm>
            <a:off x="4332" y="5866821"/>
            <a:ext cx="7511142" cy="369332"/>
          </a:xfrm>
          <a:prstGeom prst="rect">
            <a:avLst/>
          </a:prstGeom>
          <a:noFill/>
        </p:spPr>
        <p:txBody>
          <a:bodyPr wrap="square" rtlCol="0">
            <a:spAutoFit/>
          </a:bodyPr>
          <a:lstStyle/>
          <a:p>
            <a:r>
              <a:rPr lang="en-GB" dirty="0">
                <a:solidFill>
                  <a:srgbClr val="FF0000"/>
                </a:solidFill>
              </a:rPr>
              <a:t>Data from compilation of 25 SAI PMF assessments of developing country SAIs</a:t>
            </a:r>
          </a:p>
        </p:txBody>
      </p:sp>
      <p:sp>
        <p:nvSpPr>
          <p:cNvPr id="7" name="TextBox 6"/>
          <p:cNvSpPr txBox="1"/>
          <p:nvPr/>
        </p:nvSpPr>
        <p:spPr>
          <a:xfrm>
            <a:off x="7473610" y="1342506"/>
            <a:ext cx="4504485" cy="4893647"/>
          </a:xfrm>
          <a:prstGeom prst="rect">
            <a:avLst/>
          </a:prstGeom>
          <a:noFill/>
        </p:spPr>
        <p:txBody>
          <a:bodyPr wrap="square" rtlCol="0">
            <a:spAutoFit/>
          </a:bodyPr>
          <a:lstStyle/>
          <a:p>
            <a:pPr marL="285750" indent="-285750">
              <a:buFont typeface="Arial" panose="020B0604020202020204" pitchFamily="34" charset="0"/>
              <a:buChar char="•"/>
            </a:pPr>
            <a:r>
              <a:rPr lang="en-GB" sz="2400" dirty="0">
                <a:solidFill>
                  <a:srgbClr val="FF0000"/>
                </a:solidFill>
              </a:rPr>
              <a:t>FINDINGS: </a:t>
            </a:r>
            <a:r>
              <a:rPr lang="en-GB" sz="2400" dirty="0"/>
              <a:t>Gradual development &amp; adoption of ISSAI compliant audit standards and manuals</a:t>
            </a:r>
          </a:p>
          <a:p>
            <a:pPr marL="285750" indent="-285750">
              <a:buFont typeface="Arial" panose="020B0604020202020204" pitchFamily="34" charset="0"/>
              <a:buChar char="•"/>
            </a:pPr>
            <a:r>
              <a:rPr lang="en-GB" sz="2400" dirty="0"/>
              <a:t>Implementation remains a challenge:</a:t>
            </a:r>
          </a:p>
          <a:p>
            <a:pPr marL="742950" lvl="1" indent="-285750">
              <a:buFont typeface="Arial" panose="020B0604020202020204" pitchFamily="34" charset="0"/>
              <a:buChar char="•"/>
            </a:pPr>
            <a:r>
              <a:rPr lang="en-GB" sz="2400" dirty="0"/>
              <a:t>Professional staff – recruitment, training, retention</a:t>
            </a:r>
          </a:p>
          <a:p>
            <a:pPr marL="742950" lvl="1" indent="-285750">
              <a:buFont typeface="Arial" panose="020B0604020202020204" pitchFamily="34" charset="0"/>
              <a:buChar char="•"/>
            </a:pPr>
            <a:r>
              <a:rPr lang="en-GB" sz="2400" dirty="0"/>
              <a:t>Roll-our across the whole SAI</a:t>
            </a:r>
          </a:p>
          <a:p>
            <a:pPr marL="742950" lvl="1" indent="-285750">
              <a:buFont typeface="Arial" panose="020B0604020202020204" pitchFamily="34" charset="0"/>
              <a:buChar char="•"/>
            </a:pPr>
            <a:r>
              <a:rPr lang="en-GB" sz="2400" dirty="0"/>
              <a:t>Prerequisites (organisational level issues, esp. QC &amp; QA)</a:t>
            </a:r>
          </a:p>
        </p:txBody>
      </p:sp>
    </p:spTree>
    <p:extLst>
      <p:ext uri="{BB962C8B-B14F-4D97-AF65-F5344CB8AC3E}">
        <p14:creationId xmlns:p14="http://schemas.microsoft.com/office/powerpoint/2010/main" val="2481629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343181" y="339214"/>
            <a:ext cx="6817169" cy="6670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buNone/>
            </a:pPr>
            <a:r>
              <a:rPr lang="en-US" sz="3600" dirty="0">
                <a:solidFill>
                  <a:schemeClr val="bg1"/>
                </a:solidFill>
              </a:rPr>
              <a:t>Audit Coverage</a:t>
            </a:r>
          </a:p>
        </p:txBody>
      </p:sp>
      <p:sp>
        <p:nvSpPr>
          <p:cNvPr id="4" name="Content Placeholder 2"/>
          <p:cNvSpPr txBox="1">
            <a:spLocks/>
          </p:cNvSpPr>
          <p:nvPr/>
        </p:nvSpPr>
        <p:spPr>
          <a:xfrm>
            <a:off x="312820" y="1058780"/>
            <a:ext cx="11518232" cy="5213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US" dirty="0"/>
          </a:p>
        </p:txBody>
      </p:sp>
      <p:sp>
        <p:nvSpPr>
          <p:cNvPr id="5" name="TextBox 4"/>
          <p:cNvSpPr txBox="1"/>
          <p:nvPr/>
        </p:nvSpPr>
        <p:spPr>
          <a:xfrm>
            <a:off x="312820" y="1539215"/>
            <a:ext cx="10636370" cy="4524315"/>
          </a:xfrm>
          <a:prstGeom prst="rect">
            <a:avLst/>
          </a:prstGeom>
          <a:noFill/>
        </p:spPr>
        <p:txBody>
          <a:bodyPr wrap="square" rtlCol="0">
            <a:spAutoFit/>
          </a:bodyPr>
          <a:lstStyle/>
          <a:p>
            <a:pPr marL="457200" indent="-457200">
              <a:buFont typeface="Arial" panose="020B0604020202020204" pitchFamily="34" charset="0"/>
              <a:buChar char="•"/>
            </a:pPr>
            <a:r>
              <a:rPr lang="en-GB" sz="3200" dirty="0"/>
              <a:t>78% in 2014 to 73% in 2017</a:t>
            </a:r>
          </a:p>
          <a:p>
            <a:pPr marL="914400" lvl="1" indent="-457200">
              <a:buFont typeface="Arial" panose="020B0604020202020204" pitchFamily="34" charset="0"/>
              <a:buChar char="•"/>
            </a:pPr>
            <a:r>
              <a:rPr lang="en-GB" sz="3200" dirty="0"/>
              <a:t>PEFA score C or higher – audit of Government’s main budget document (developing countries only)</a:t>
            </a:r>
          </a:p>
          <a:p>
            <a:pPr marL="457200" indent="-457200">
              <a:buFont typeface="Arial" panose="020B0604020202020204" pitchFamily="34" charset="0"/>
              <a:buChar char="•"/>
            </a:pPr>
            <a:endParaRPr lang="en-GB" sz="3200" i="1" dirty="0"/>
          </a:p>
          <a:p>
            <a:pPr marL="457200" indent="-457200">
              <a:buFont typeface="Arial" panose="020B0604020202020204" pitchFamily="34" charset="0"/>
              <a:buChar char="•"/>
            </a:pPr>
            <a:r>
              <a:rPr lang="en-GB" sz="3200" i="1" dirty="0"/>
              <a:t>Global Survey Results:</a:t>
            </a:r>
          </a:p>
          <a:p>
            <a:pPr marL="914400" lvl="1" indent="-457200">
              <a:buFont typeface="Arial" panose="020B0604020202020204" pitchFamily="34" charset="0"/>
              <a:buChar char="•"/>
            </a:pPr>
            <a:r>
              <a:rPr lang="en-GB" sz="3200" i="1" dirty="0"/>
              <a:t>Financial audit coverage: </a:t>
            </a:r>
            <a:r>
              <a:rPr lang="en-GB" sz="3200" dirty="0"/>
              <a:t>66% meet the benchmark, from 71% in 2014</a:t>
            </a:r>
          </a:p>
          <a:p>
            <a:pPr marL="914400" lvl="1" indent="-457200">
              <a:buFont typeface="Arial" panose="020B0604020202020204" pitchFamily="34" charset="0"/>
              <a:buChar char="•"/>
            </a:pPr>
            <a:r>
              <a:rPr lang="en-GB" sz="3200" i="1" dirty="0"/>
              <a:t>Compliance audit coverage: </a:t>
            </a:r>
            <a:r>
              <a:rPr lang="en-GB" sz="3200" dirty="0"/>
              <a:t>58%, from 60% in 2014</a:t>
            </a:r>
          </a:p>
          <a:p>
            <a:pPr marL="914400" lvl="1" indent="-457200">
              <a:buFont typeface="Arial" panose="020B0604020202020204" pitchFamily="34" charset="0"/>
              <a:buChar char="•"/>
            </a:pPr>
            <a:r>
              <a:rPr lang="en-GB" sz="3200" i="1" dirty="0"/>
              <a:t>Performance audit coverage:</a:t>
            </a:r>
            <a:r>
              <a:rPr lang="en-GB" sz="3200" b="1" dirty="0"/>
              <a:t> </a:t>
            </a:r>
            <a:r>
              <a:rPr lang="en-GB" sz="3200" dirty="0"/>
              <a:t>54%, from 52% in 2014</a:t>
            </a:r>
          </a:p>
        </p:txBody>
      </p:sp>
    </p:spTree>
    <p:extLst>
      <p:ext uri="{BB962C8B-B14F-4D97-AF65-F5344CB8AC3E}">
        <p14:creationId xmlns:p14="http://schemas.microsoft.com/office/powerpoint/2010/main" val="274876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436" y="188640"/>
            <a:ext cx="9089756" cy="848224"/>
          </a:xfrm>
        </p:spPr>
        <p:txBody>
          <a:bodyPr>
            <a:normAutofit fontScale="90000"/>
          </a:bodyPr>
          <a:lstStyle/>
          <a:p>
            <a:r>
              <a:rPr lang="en-US" sz="3600" dirty="0">
                <a:solidFill>
                  <a:schemeClr val="bg1"/>
                </a:solidFill>
              </a:rPr>
              <a:t>Staying Relevant: Supporting SDG Implementation</a:t>
            </a:r>
          </a:p>
        </p:txBody>
      </p:sp>
      <p:sp>
        <p:nvSpPr>
          <p:cNvPr id="3" name="Content Placeholder 2"/>
          <p:cNvSpPr>
            <a:spLocks noGrp="1"/>
          </p:cNvSpPr>
          <p:nvPr>
            <p:ph idx="1"/>
          </p:nvPr>
        </p:nvSpPr>
        <p:spPr>
          <a:xfrm>
            <a:off x="506187" y="1159329"/>
            <a:ext cx="11283042" cy="4996543"/>
          </a:xfrm>
        </p:spPr>
        <p:txBody>
          <a:bodyPr>
            <a:normAutofit fontScale="77500" lnSpcReduction="20000"/>
          </a:bodyPr>
          <a:lstStyle/>
          <a:p>
            <a:pPr marL="0" indent="0">
              <a:lnSpc>
                <a:spcPct val="120000"/>
              </a:lnSpc>
              <a:buNone/>
            </a:pPr>
            <a:r>
              <a:rPr lang="en-GB" dirty="0">
                <a:solidFill>
                  <a:srgbClr val="FF0000"/>
                </a:solidFill>
              </a:rPr>
              <a:t>FINDINGS: </a:t>
            </a:r>
            <a:r>
              <a:rPr lang="en-GB" dirty="0"/>
              <a:t>INTOSAI has an opportunity to play a valuable and highly visible role in the challenge of our generation: the sustainable development goals. Many SAIs are embracing this challenge.</a:t>
            </a:r>
          </a:p>
          <a:p>
            <a:pPr marL="0" indent="0">
              <a:lnSpc>
                <a:spcPct val="120000"/>
              </a:lnSpc>
              <a:buNone/>
            </a:pPr>
            <a:endParaRPr lang="en-GB" dirty="0"/>
          </a:p>
          <a:p>
            <a:pPr>
              <a:lnSpc>
                <a:spcPct val="120000"/>
              </a:lnSpc>
            </a:pPr>
            <a:r>
              <a:rPr lang="en-GB" dirty="0"/>
              <a:t>Most SAIs do have the mandate, capacity and willingness to audit implementation of the SDGs or national preparedness for SDG implementation</a:t>
            </a:r>
          </a:p>
          <a:p>
            <a:pPr lvl="1">
              <a:lnSpc>
                <a:spcPct val="120000"/>
              </a:lnSpc>
            </a:pPr>
            <a:r>
              <a:rPr lang="en-GB" dirty="0"/>
              <a:t>56% of SAIs intend to include themes on preparedness for or implementation of the SDGs in their next audit program (IDI Global Survey)</a:t>
            </a:r>
          </a:p>
          <a:p>
            <a:pPr lvl="1">
              <a:lnSpc>
                <a:spcPct val="120000"/>
              </a:lnSpc>
            </a:pPr>
            <a:r>
              <a:rPr lang="en-GB" dirty="0"/>
              <a:t>However, 30% of SAIs say they do not know if their Governments have set SDG baseline data or intend to collect data and report on SDG progress – SAIs need to be more engaged in this area</a:t>
            </a:r>
          </a:p>
          <a:p>
            <a:pPr>
              <a:lnSpc>
                <a:spcPct val="120000"/>
              </a:lnSpc>
            </a:pPr>
            <a:r>
              <a:rPr lang="en-GB" dirty="0"/>
              <a:t>Gender equality lies at the heart of many of the SDGs. SAIs can lead by example in this.</a:t>
            </a:r>
          </a:p>
          <a:p>
            <a:pPr lvl="1">
              <a:lnSpc>
                <a:spcPct val="120000"/>
              </a:lnSpc>
            </a:pPr>
            <a:r>
              <a:rPr lang="en-GB" dirty="0"/>
              <a:t>41% of SAIs now have a gender policy in 2017, up from 35% in 2014</a:t>
            </a:r>
          </a:p>
          <a:p>
            <a:pPr lvl="1">
              <a:lnSpc>
                <a:spcPct val="120000"/>
              </a:lnSpc>
            </a:pPr>
            <a:r>
              <a:rPr lang="en-GB" dirty="0"/>
              <a:t>17% of SAIs did a dedicated audit on gender; 19% include gender assessments in their audit work</a:t>
            </a:r>
          </a:p>
        </p:txBody>
      </p:sp>
    </p:spTree>
    <p:extLst>
      <p:ext uri="{BB962C8B-B14F-4D97-AF65-F5344CB8AC3E}">
        <p14:creationId xmlns:p14="http://schemas.microsoft.com/office/powerpoint/2010/main" val="1202620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436" y="188640"/>
            <a:ext cx="9089756" cy="848224"/>
          </a:xfrm>
        </p:spPr>
        <p:txBody>
          <a:bodyPr>
            <a:normAutofit fontScale="90000"/>
          </a:bodyPr>
          <a:lstStyle/>
          <a:p>
            <a:r>
              <a:rPr lang="en-US" sz="3600" dirty="0">
                <a:solidFill>
                  <a:schemeClr val="bg1"/>
                </a:solidFill>
              </a:rPr>
              <a:t>Providing Capacity Development Support:</a:t>
            </a:r>
            <a:br>
              <a:rPr lang="en-US" sz="3600" dirty="0">
                <a:solidFill>
                  <a:schemeClr val="bg1"/>
                </a:solidFill>
              </a:rPr>
            </a:br>
            <a:r>
              <a:rPr lang="en-US" sz="3600" dirty="0">
                <a:solidFill>
                  <a:schemeClr val="bg1"/>
                </a:solidFill>
              </a:rPr>
              <a:t>Sources &amp; Tools</a:t>
            </a:r>
          </a:p>
        </p:txBody>
      </p:sp>
      <p:sp>
        <p:nvSpPr>
          <p:cNvPr id="3" name="Content Placeholder 2"/>
          <p:cNvSpPr>
            <a:spLocks noGrp="1"/>
          </p:cNvSpPr>
          <p:nvPr>
            <p:ph idx="1"/>
          </p:nvPr>
        </p:nvSpPr>
        <p:spPr>
          <a:xfrm>
            <a:off x="163692" y="1159329"/>
            <a:ext cx="7065640" cy="1907503"/>
          </a:xfrm>
        </p:spPr>
        <p:txBody>
          <a:bodyPr>
            <a:normAutofit fontScale="92500"/>
          </a:bodyPr>
          <a:lstStyle/>
          <a:p>
            <a:pPr marL="0" indent="0">
              <a:lnSpc>
                <a:spcPct val="120000"/>
              </a:lnSpc>
              <a:buNone/>
            </a:pPr>
            <a:r>
              <a:rPr lang="en-GB" dirty="0">
                <a:solidFill>
                  <a:srgbClr val="FF0000"/>
                </a:solidFill>
              </a:rPr>
              <a:t>FINDINGS: </a:t>
            </a:r>
            <a:r>
              <a:rPr lang="en-GB" dirty="0"/>
              <a:t>Within INTOSAI, SAIs leverage and learn from increasing peer support – both within and between regions – and from global public goods  </a:t>
            </a:r>
          </a:p>
        </p:txBody>
      </p:sp>
      <p:pic>
        <p:nvPicPr>
          <p:cNvPr id="7" name="Picture 6"/>
          <p:cNvPicPr>
            <a:picLocks noChangeAspect="1"/>
          </p:cNvPicPr>
          <p:nvPr/>
        </p:nvPicPr>
        <p:blipFill>
          <a:blip r:embed="rId3"/>
          <a:stretch>
            <a:fillRect/>
          </a:stretch>
        </p:blipFill>
        <p:spPr>
          <a:xfrm>
            <a:off x="163692" y="3189296"/>
            <a:ext cx="6887622" cy="2931631"/>
          </a:xfrm>
          <a:prstGeom prst="rect">
            <a:avLst/>
          </a:prstGeom>
        </p:spPr>
      </p:pic>
      <p:pic>
        <p:nvPicPr>
          <p:cNvPr id="8" name="Picture 7"/>
          <p:cNvPicPr>
            <a:picLocks noChangeAspect="1"/>
          </p:cNvPicPr>
          <p:nvPr/>
        </p:nvPicPr>
        <p:blipFill>
          <a:blip r:embed="rId4"/>
          <a:stretch>
            <a:fillRect/>
          </a:stretch>
        </p:blipFill>
        <p:spPr>
          <a:xfrm>
            <a:off x="7229332" y="1726256"/>
            <a:ext cx="4932700" cy="4464231"/>
          </a:xfrm>
          <a:prstGeom prst="rect">
            <a:avLst/>
          </a:prstGeom>
        </p:spPr>
      </p:pic>
      <p:sp>
        <p:nvSpPr>
          <p:cNvPr id="4" name="TextBox 3">
            <a:extLst>
              <a:ext uri="{FF2B5EF4-FFF2-40B4-BE49-F238E27FC236}">
                <a16:creationId xmlns:a16="http://schemas.microsoft.com/office/drawing/2014/main" id="{3B215921-55A5-4BE6-BE6E-37F5702169DF}"/>
              </a:ext>
            </a:extLst>
          </p:cNvPr>
          <p:cNvSpPr txBox="1"/>
          <p:nvPr/>
        </p:nvSpPr>
        <p:spPr>
          <a:xfrm>
            <a:off x="89009" y="2819964"/>
            <a:ext cx="7051314" cy="369332"/>
          </a:xfrm>
          <a:prstGeom prst="rect">
            <a:avLst/>
          </a:prstGeom>
          <a:noFill/>
        </p:spPr>
        <p:txBody>
          <a:bodyPr wrap="square" rtlCol="0">
            <a:spAutoFit/>
          </a:bodyPr>
          <a:lstStyle/>
          <a:p>
            <a:r>
              <a:rPr lang="en-GB" dirty="0"/>
              <a:t>Number of SAIs Engaged in Peer-to-Peer Support, by INTOSAI region</a:t>
            </a:r>
          </a:p>
        </p:txBody>
      </p:sp>
      <p:sp>
        <p:nvSpPr>
          <p:cNvPr id="9" name="TextBox 8">
            <a:extLst>
              <a:ext uri="{FF2B5EF4-FFF2-40B4-BE49-F238E27FC236}">
                <a16:creationId xmlns:a16="http://schemas.microsoft.com/office/drawing/2014/main" id="{4D887C28-1546-41C3-B0FB-628F30A6C4AB}"/>
              </a:ext>
            </a:extLst>
          </p:cNvPr>
          <p:cNvSpPr txBox="1"/>
          <p:nvPr/>
        </p:nvSpPr>
        <p:spPr>
          <a:xfrm>
            <a:off x="7229332" y="1356924"/>
            <a:ext cx="4862149" cy="369332"/>
          </a:xfrm>
          <a:prstGeom prst="rect">
            <a:avLst/>
          </a:prstGeom>
          <a:noFill/>
        </p:spPr>
        <p:txBody>
          <a:bodyPr wrap="square" rtlCol="0">
            <a:spAutoFit/>
          </a:bodyPr>
          <a:lstStyle/>
          <a:p>
            <a:r>
              <a:rPr lang="en-GB" dirty="0"/>
              <a:t>Source: Global Survey</a:t>
            </a:r>
          </a:p>
        </p:txBody>
      </p:sp>
    </p:spTree>
    <p:extLst>
      <p:ext uri="{BB962C8B-B14F-4D97-AF65-F5344CB8AC3E}">
        <p14:creationId xmlns:p14="http://schemas.microsoft.com/office/powerpoint/2010/main" val="2805917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436" y="188640"/>
            <a:ext cx="9089756" cy="848224"/>
          </a:xfrm>
        </p:spPr>
        <p:txBody>
          <a:bodyPr>
            <a:normAutofit fontScale="90000"/>
          </a:bodyPr>
          <a:lstStyle/>
          <a:p>
            <a:r>
              <a:rPr lang="en-US" sz="3600" dirty="0">
                <a:solidFill>
                  <a:schemeClr val="bg1"/>
                </a:solidFill>
              </a:rPr>
              <a:t>Providing Capacity Development Support:</a:t>
            </a:r>
            <a:br>
              <a:rPr lang="en-US" sz="3600" dirty="0">
                <a:solidFill>
                  <a:schemeClr val="bg1"/>
                </a:solidFill>
              </a:rPr>
            </a:br>
            <a:r>
              <a:rPr lang="en-US" sz="3600" dirty="0">
                <a:solidFill>
                  <a:schemeClr val="bg1"/>
                </a:solidFill>
              </a:rPr>
              <a:t>Effectiveness</a:t>
            </a:r>
          </a:p>
        </p:txBody>
      </p:sp>
      <p:sp>
        <p:nvSpPr>
          <p:cNvPr id="3" name="Content Placeholder 2"/>
          <p:cNvSpPr>
            <a:spLocks noGrp="1"/>
          </p:cNvSpPr>
          <p:nvPr>
            <p:ph idx="1"/>
          </p:nvPr>
        </p:nvSpPr>
        <p:spPr>
          <a:xfrm>
            <a:off x="375558" y="1159329"/>
            <a:ext cx="11576956" cy="5208814"/>
          </a:xfrm>
        </p:spPr>
        <p:txBody>
          <a:bodyPr>
            <a:normAutofit fontScale="92500" lnSpcReduction="20000"/>
          </a:bodyPr>
          <a:lstStyle/>
          <a:p>
            <a:pPr marL="0" indent="0">
              <a:lnSpc>
                <a:spcPct val="120000"/>
              </a:lnSpc>
              <a:buNone/>
            </a:pPr>
            <a:r>
              <a:rPr lang="en-GB" dirty="0">
                <a:solidFill>
                  <a:srgbClr val="FF0000"/>
                </a:solidFill>
              </a:rPr>
              <a:t>FINDINGS: </a:t>
            </a:r>
            <a:r>
              <a:rPr lang="en-GB" dirty="0"/>
              <a:t>While extensive SAI capacity development support is being provided, we still need to improve behaviours to make support more effective</a:t>
            </a:r>
          </a:p>
          <a:p>
            <a:pPr marL="0" indent="0">
              <a:lnSpc>
                <a:spcPct val="120000"/>
              </a:lnSpc>
              <a:buNone/>
            </a:pPr>
            <a:endParaRPr lang="en-GB" dirty="0"/>
          </a:p>
          <a:p>
            <a:pPr>
              <a:lnSpc>
                <a:spcPct val="120000"/>
              </a:lnSpc>
            </a:pPr>
            <a:r>
              <a:rPr lang="en-GB" b="1" dirty="0"/>
              <a:t>Some support is still not aligned behind SAI-led strategies</a:t>
            </a:r>
          </a:p>
          <a:p>
            <a:pPr lvl="1">
              <a:lnSpc>
                <a:spcPct val="120000"/>
              </a:lnSpc>
            </a:pPr>
            <a:r>
              <a:rPr lang="en-GB" dirty="0"/>
              <a:t>Support reflecting donor or provider priorities rather than SAI needs cited as second top reason for failure of capacity development projects (INTOSAI Global Survey)</a:t>
            </a:r>
          </a:p>
          <a:p>
            <a:pPr lvl="1">
              <a:lnSpc>
                <a:spcPct val="120000"/>
              </a:lnSpc>
            </a:pPr>
            <a:r>
              <a:rPr lang="en-GB" dirty="0"/>
              <a:t>Stronger strategic planning and firmer SAI leadership can help</a:t>
            </a:r>
          </a:p>
          <a:p>
            <a:pPr>
              <a:lnSpc>
                <a:spcPct val="120000"/>
              </a:lnSpc>
            </a:pPr>
            <a:r>
              <a:rPr lang="en-GB" b="1" dirty="0"/>
              <a:t>Coordination of support by different providers improving, but remains weak</a:t>
            </a:r>
          </a:p>
          <a:p>
            <a:pPr lvl="1">
              <a:lnSpc>
                <a:spcPct val="120000"/>
              </a:lnSpc>
            </a:pPr>
            <a:r>
              <a:rPr lang="en-GB" dirty="0"/>
              <a:t>% of developing countries with an effective donor coordination group increased from 35% in 2014 to 47% in 2017 (INTOSAI Global Survey)</a:t>
            </a:r>
          </a:p>
          <a:p>
            <a:pPr lvl="1">
              <a:lnSpc>
                <a:spcPct val="120000"/>
              </a:lnSpc>
            </a:pPr>
            <a:r>
              <a:rPr lang="en-GB" dirty="0"/>
              <a:t>Top success factor for strengthening coordination is SAI’s taking responsibility and leadership for donor coordination (INTOSAI Global Survey)</a:t>
            </a:r>
          </a:p>
        </p:txBody>
      </p:sp>
    </p:spTree>
    <p:extLst>
      <p:ext uri="{BB962C8B-B14F-4D97-AF65-F5344CB8AC3E}">
        <p14:creationId xmlns:p14="http://schemas.microsoft.com/office/powerpoint/2010/main" val="12338933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436" y="188640"/>
            <a:ext cx="9089756" cy="848224"/>
          </a:xfrm>
        </p:spPr>
        <p:txBody>
          <a:bodyPr>
            <a:normAutofit fontScale="90000"/>
          </a:bodyPr>
          <a:lstStyle/>
          <a:p>
            <a:r>
              <a:rPr lang="en-US" sz="3600" dirty="0">
                <a:solidFill>
                  <a:schemeClr val="bg1"/>
                </a:solidFill>
              </a:rPr>
              <a:t>Providing Capacity Development Support:</a:t>
            </a:r>
            <a:br>
              <a:rPr lang="en-US" sz="3600" dirty="0">
                <a:solidFill>
                  <a:schemeClr val="bg1"/>
                </a:solidFill>
              </a:rPr>
            </a:br>
            <a:r>
              <a:rPr lang="en-US" sz="3600" dirty="0">
                <a:solidFill>
                  <a:schemeClr val="bg1"/>
                </a:solidFill>
              </a:rPr>
              <a:t>Impact</a:t>
            </a:r>
          </a:p>
        </p:txBody>
      </p:sp>
      <p:sp>
        <p:nvSpPr>
          <p:cNvPr id="3" name="Content Placeholder 2"/>
          <p:cNvSpPr>
            <a:spLocks noGrp="1"/>
          </p:cNvSpPr>
          <p:nvPr>
            <p:ph idx="1"/>
          </p:nvPr>
        </p:nvSpPr>
        <p:spPr>
          <a:xfrm>
            <a:off x="506187" y="1159329"/>
            <a:ext cx="11283042" cy="4996543"/>
          </a:xfrm>
        </p:spPr>
        <p:txBody>
          <a:bodyPr>
            <a:normAutofit fontScale="92500" lnSpcReduction="20000"/>
          </a:bodyPr>
          <a:lstStyle/>
          <a:p>
            <a:pPr marL="0" indent="0">
              <a:lnSpc>
                <a:spcPct val="120000"/>
              </a:lnSpc>
              <a:buNone/>
            </a:pPr>
            <a:r>
              <a:rPr lang="en-GB" dirty="0">
                <a:solidFill>
                  <a:srgbClr val="FF0000"/>
                </a:solidFill>
              </a:rPr>
              <a:t>FINDINGS: </a:t>
            </a:r>
            <a:r>
              <a:rPr lang="en-GB" dirty="0"/>
              <a:t>Participation in capacity development initiatives does not always translate into sustainable changes in SAI capacity and performance</a:t>
            </a:r>
          </a:p>
          <a:p>
            <a:pPr marL="0" indent="0">
              <a:lnSpc>
                <a:spcPct val="120000"/>
              </a:lnSpc>
              <a:buNone/>
            </a:pPr>
            <a:endParaRPr lang="en-GB" dirty="0"/>
          </a:p>
          <a:p>
            <a:pPr marL="0" indent="0">
              <a:lnSpc>
                <a:spcPct val="120000"/>
              </a:lnSpc>
              <a:buNone/>
            </a:pPr>
            <a:r>
              <a:rPr lang="en-GB" dirty="0"/>
              <a:t>Why?</a:t>
            </a:r>
          </a:p>
          <a:p>
            <a:pPr>
              <a:lnSpc>
                <a:spcPct val="120000"/>
              </a:lnSpc>
            </a:pPr>
            <a:r>
              <a:rPr lang="en-GB" dirty="0"/>
              <a:t>The SAI participated for other reasons – it was not a strategic priority</a:t>
            </a:r>
          </a:p>
          <a:p>
            <a:pPr>
              <a:lnSpc>
                <a:spcPct val="120000"/>
              </a:lnSpc>
            </a:pPr>
            <a:r>
              <a:rPr lang="en-GB" dirty="0"/>
              <a:t>Resource constraints and blockages within SAIs and lack of  change management support prevented adoption of new tools (Global Survey Finding)</a:t>
            </a:r>
          </a:p>
          <a:p>
            <a:pPr>
              <a:lnSpc>
                <a:spcPct val="120000"/>
              </a:lnSpc>
            </a:pPr>
            <a:r>
              <a:rPr lang="en-GB" dirty="0"/>
              <a:t>Limitations to professional staff capacity prevent roll-out across the organisation</a:t>
            </a:r>
          </a:p>
          <a:p>
            <a:pPr>
              <a:lnSpc>
                <a:spcPct val="120000"/>
              </a:lnSpc>
            </a:pPr>
            <a:r>
              <a:rPr lang="en-GB" dirty="0"/>
              <a:t>SAIs make steps forward, but external factors (including conflict, budget and staff retention issues) cause performance to deteriorate</a:t>
            </a:r>
          </a:p>
          <a:p>
            <a:pPr>
              <a:lnSpc>
                <a:spcPct val="120000"/>
              </a:lnSpc>
            </a:pPr>
            <a:endParaRPr lang="en-GB" dirty="0"/>
          </a:p>
          <a:p>
            <a:pPr lvl="1">
              <a:lnSpc>
                <a:spcPct val="120000"/>
              </a:lnSpc>
            </a:pPr>
            <a:endParaRPr lang="en-GB" dirty="0"/>
          </a:p>
        </p:txBody>
      </p:sp>
    </p:spTree>
    <p:extLst>
      <p:ext uri="{BB962C8B-B14F-4D97-AF65-F5344CB8AC3E}">
        <p14:creationId xmlns:p14="http://schemas.microsoft.com/office/powerpoint/2010/main" val="997775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7192" y="299258"/>
            <a:ext cx="8876607" cy="648394"/>
          </a:xfrm>
        </p:spPr>
        <p:txBody>
          <a:bodyPr>
            <a:normAutofit fontScale="90000"/>
          </a:bodyPr>
          <a:lstStyle/>
          <a:p>
            <a:r>
              <a:rPr lang="en-GB" dirty="0">
                <a:solidFill>
                  <a:schemeClr val="bg1"/>
                </a:solidFill>
              </a:rPr>
              <a:t>Summary: Where do the Challenges Lie?</a:t>
            </a:r>
          </a:p>
        </p:txBody>
      </p:sp>
      <p:sp>
        <p:nvSpPr>
          <p:cNvPr id="3" name="Content Placeholder 2"/>
          <p:cNvSpPr>
            <a:spLocks noGrp="1"/>
          </p:cNvSpPr>
          <p:nvPr>
            <p:ph idx="1"/>
          </p:nvPr>
        </p:nvSpPr>
        <p:spPr/>
        <p:txBody>
          <a:bodyPr/>
          <a:lstStyle/>
          <a:p>
            <a:r>
              <a:rPr lang="en-GB" dirty="0"/>
              <a:t>Least developed and other low income country groups lag behind on almost every data set</a:t>
            </a:r>
          </a:p>
          <a:p>
            <a:pPr lvl="1"/>
            <a:r>
              <a:rPr lang="en-GB" dirty="0"/>
              <a:t>No specific analysis according to state fragility</a:t>
            </a:r>
          </a:p>
          <a:p>
            <a:pPr marL="0" indent="0">
              <a:buNone/>
            </a:pPr>
            <a:endParaRPr lang="en-GB" dirty="0"/>
          </a:p>
          <a:p>
            <a:r>
              <a:rPr lang="en-GB" dirty="0"/>
              <a:t>SAIs continue to face serious challenges on SAI environment &amp; independence</a:t>
            </a:r>
          </a:p>
          <a:p>
            <a:endParaRPr lang="en-GB" dirty="0"/>
          </a:p>
          <a:p>
            <a:r>
              <a:rPr lang="en-GB" dirty="0"/>
              <a:t>ISSAI implementation remains a global challenge </a:t>
            </a:r>
          </a:p>
          <a:p>
            <a:pPr lvl="1"/>
            <a:r>
              <a:rPr lang="en-GB" dirty="0"/>
              <a:t>Even </a:t>
            </a:r>
            <a:r>
              <a:rPr lang="en-GB"/>
              <a:t>for developed </a:t>
            </a:r>
            <a:r>
              <a:rPr lang="en-GB" dirty="0"/>
              <a:t>countries</a:t>
            </a:r>
          </a:p>
        </p:txBody>
      </p:sp>
    </p:spTree>
    <p:extLst>
      <p:ext uri="{BB962C8B-B14F-4D97-AF65-F5344CB8AC3E}">
        <p14:creationId xmlns:p14="http://schemas.microsoft.com/office/powerpoint/2010/main" val="1938282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7192" y="299258"/>
            <a:ext cx="8876607" cy="648394"/>
          </a:xfrm>
        </p:spPr>
        <p:txBody>
          <a:bodyPr>
            <a:normAutofit fontScale="90000"/>
          </a:bodyPr>
          <a:lstStyle/>
          <a:p>
            <a:r>
              <a:rPr lang="en-GB" dirty="0">
                <a:solidFill>
                  <a:schemeClr val="bg1"/>
                </a:solidFill>
              </a:rPr>
              <a:t>What Needs to Change?</a:t>
            </a:r>
          </a:p>
        </p:txBody>
      </p:sp>
      <p:sp>
        <p:nvSpPr>
          <p:cNvPr id="3" name="Content Placeholder 2"/>
          <p:cNvSpPr>
            <a:spLocks noGrp="1"/>
          </p:cNvSpPr>
          <p:nvPr>
            <p:ph idx="1"/>
          </p:nvPr>
        </p:nvSpPr>
        <p:spPr>
          <a:xfrm>
            <a:off x="838200" y="1479665"/>
            <a:ext cx="10515600" cy="4697298"/>
          </a:xfrm>
        </p:spPr>
        <p:txBody>
          <a:bodyPr>
            <a:normAutofit lnSpcReduction="10000"/>
          </a:bodyPr>
          <a:lstStyle/>
          <a:p>
            <a:r>
              <a:rPr lang="en-GB" dirty="0"/>
              <a:t>SAI &amp; Donor Behaviour</a:t>
            </a:r>
          </a:p>
          <a:p>
            <a:pPr lvl="1"/>
            <a:r>
              <a:rPr lang="en-GB" dirty="0"/>
              <a:t>Ensure </a:t>
            </a:r>
            <a:r>
              <a:rPr lang="en-GB" u="sng" dirty="0"/>
              <a:t>all </a:t>
            </a:r>
            <a:r>
              <a:rPr lang="en-GB" dirty="0"/>
              <a:t>SAIs lead on their own development</a:t>
            </a:r>
          </a:p>
          <a:p>
            <a:pPr lvl="1"/>
            <a:r>
              <a:rPr lang="en-GB" dirty="0"/>
              <a:t>Improve the way support is provided, esp. coordination and alignment</a:t>
            </a:r>
          </a:p>
          <a:p>
            <a:pPr marL="0" indent="0">
              <a:buNone/>
            </a:pPr>
            <a:endParaRPr lang="en-GB" dirty="0"/>
          </a:p>
          <a:p>
            <a:r>
              <a:rPr lang="en-GB" dirty="0"/>
              <a:t>Increase focus on SAIs in the most challenged environments</a:t>
            </a:r>
          </a:p>
          <a:p>
            <a:pPr lvl="1"/>
            <a:r>
              <a:rPr lang="en-GB" dirty="0"/>
              <a:t>Proactive engagement in fragile states</a:t>
            </a:r>
          </a:p>
          <a:p>
            <a:pPr lvl="1"/>
            <a:r>
              <a:rPr lang="en-GB" u="sng" dirty="0"/>
              <a:t>Not</a:t>
            </a:r>
            <a:r>
              <a:rPr lang="en-GB" dirty="0"/>
              <a:t> business as usual</a:t>
            </a:r>
          </a:p>
          <a:p>
            <a:endParaRPr lang="en-GB" dirty="0"/>
          </a:p>
          <a:p>
            <a:r>
              <a:rPr lang="en-GB" dirty="0"/>
              <a:t>Strengthen matching of support</a:t>
            </a:r>
          </a:p>
          <a:p>
            <a:pPr lvl="1"/>
            <a:r>
              <a:rPr lang="en-GB" dirty="0"/>
              <a:t>Expand INTOSAI’s peer-to-peer support capability for long term partnerships</a:t>
            </a:r>
          </a:p>
          <a:p>
            <a:pPr lvl="1"/>
            <a:r>
              <a:rPr lang="en-GB" dirty="0"/>
              <a:t>Improve timeliness of funding mobilisation</a:t>
            </a:r>
          </a:p>
        </p:txBody>
      </p:sp>
    </p:spTree>
    <p:extLst>
      <p:ext uri="{BB962C8B-B14F-4D97-AF65-F5344CB8AC3E}">
        <p14:creationId xmlns:p14="http://schemas.microsoft.com/office/powerpoint/2010/main" val="35640852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739" y="2780928"/>
            <a:ext cx="3813862" cy="1143000"/>
          </a:xfrm>
        </p:spPr>
        <p:txBody>
          <a:bodyPr/>
          <a:lstStyle/>
          <a:p>
            <a:pPr algn="ctr"/>
            <a:r>
              <a:rPr lang="nb-NO" dirty="0" err="1"/>
              <a:t>Thank</a:t>
            </a:r>
            <a:r>
              <a:rPr lang="nb-NO" dirty="0"/>
              <a:t> </a:t>
            </a:r>
            <a:r>
              <a:rPr lang="nb-NO" dirty="0" err="1"/>
              <a:t>you</a:t>
            </a:r>
            <a:endParaRPr lang="en-US" dirty="0"/>
          </a:p>
        </p:txBody>
      </p:sp>
      <p:sp>
        <p:nvSpPr>
          <p:cNvPr id="5" name="Title 1"/>
          <p:cNvSpPr txBox="1">
            <a:spLocks/>
          </p:cNvSpPr>
          <p:nvPr/>
        </p:nvSpPr>
        <p:spPr>
          <a:xfrm>
            <a:off x="1847528" y="980728"/>
            <a:ext cx="8229600" cy="1800200"/>
          </a:xfrm>
          <a:prstGeom prst="rect">
            <a:avLst/>
          </a:prstGeom>
        </p:spPr>
        <p:txBody>
          <a:bodyPr vert="horz" lIns="91440" tIns="45720" rIns="91440" bIns="45720" rtlCol="0" anchor="ctr">
            <a:normAutofit fontScale="62500" lnSpcReduction="20000"/>
          </a:bodyPr>
          <a:lstStyle>
            <a:lvl1pPr algn="l" defTabSz="914400" rtl="0" eaLnBrk="1" latinLnBrk="0" hangingPunct="1">
              <a:spcBef>
                <a:spcPct val="0"/>
              </a:spcBef>
              <a:buNone/>
              <a:defRPr sz="4400" kern="1200">
                <a:solidFill>
                  <a:schemeClr val="tx1"/>
                </a:solidFill>
                <a:latin typeface="+mj-lt"/>
                <a:ea typeface="+mj-ea"/>
                <a:cs typeface="+mj-cs"/>
              </a:defRPr>
            </a:lvl1pPr>
          </a:lstStyle>
          <a:p>
            <a:pPr algn="ctr"/>
            <a:r>
              <a:rPr lang="nb-NO" dirty="0">
                <a:hlinkClick r:id="rId3"/>
              </a:rPr>
              <a:t>www.idi.no</a:t>
            </a:r>
            <a:endParaRPr lang="nb-NO" dirty="0"/>
          </a:p>
          <a:p>
            <a:pPr algn="ctr"/>
            <a:r>
              <a:rPr lang="nb-NO" dirty="0">
                <a:hlinkClick r:id="rId4"/>
              </a:rPr>
              <a:t>www.idicommunity.org</a:t>
            </a:r>
            <a:endParaRPr lang="nb-NO" dirty="0"/>
          </a:p>
          <a:p>
            <a:pPr algn="ctr"/>
            <a:r>
              <a:rPr lang="nb-NO" dirty="0">
                <a:hlinkClick r:id="rId5"/>
              </a:rPr>
              <a:t>idi@idi.no</a:t>
            </a:r>
            <a:r>
              <a:rPr lang="nb-NO" dirty="0"/>
              <a:t> or </a:t>
            </a:r>
            <a:r>
              <a:rPr lang="nb-NO" dirty="0">
                <a:hlinkClick r:id="rId6"/>
              </a:rPr>
              <a:t>intosai.donor.secretariat@idi.no</a:t>
            </a:r>
            <a:r>
              <a:rPr lang="nb-NO" dirty="0"/>
              <a:t> </a:t>
            </a:r>
          </a:p>
          <a:p>
            <a:pPr algn="ctr"/>
            <a:r>
              <a:rPr lang="nb-NO" dirty="0"/>
              <a:t>IDI </a:t>
            </a:r>
            <a:r>
              <a:rPr lang="nb-NO" dirty="0" err="1"/>
              <a:t>Focus</a:t>
            </a:r>
            <a:r>
              <a:rPr lang="nb-NO" dirty="0"/>
              <a:t> and INTOSAI-Donor Cooperation </a:t>
            </a:r>
            <a:r>
              <a:rPr lang="nb-NO" dirty="0" err="1"/>
              <a:t>Newsletter</a:t>
            </a:r>
            <a:endParaRPr lang="en-US" dirty="0"/>
          </a:p>
        </p:txBody>
      </p:sp>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74130" y="2636146"/>
            <a:ext cx="7248127" cy="4077071"/>
          </a:xfrm>
          <a:prstGeom prst="rect">
            <a:avLst/>
          </a:prstGeom>
        </p:spPr>
      </p:pic>
    </p:spTree>
    <p:extLst>
      <p:ext uri="{BB962C8B-B14F-4D97-AF65-F5344CB8AC3E}">
        <p14:creationId xmlns:p14="http://schemas.microsoft.com/office/powerpoint/2010/main" val="2745032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502" y="365125"/>
            <a:ext cx="9268957" cy="549275"/>
          </a:xfrm>
        </p:spPr>
        <p:txBody>
          <a:bodyPr>
            <a:normAutofit fontScale="90000"/>
          </a:bodyPr>
          <a:lstStyle/>
          <a:p>
            <a:r>
              <a:rPr lang="en-GB" dirty="0">
                <a:solidFill>
                  <a:schemeClr val="bg1"/>
                </a:solidFill>
              </a:rPr>
              <a:t>Context to the Global SAI Stocktaking Report</a:t>
            </a:r>
          </a:p>
        </p:txBody>
      </p:sp>
      <p:sp>
        <p:nvSpPr>
          <p:cNvPr id="10" name="Content Placeholder 2"/>
          <p:cNvSpPr>
            <a:spLocks noGrp="1"/>
          </p:cNvSpPr>
          <p:nvPr>
            <p:ph idx="1"/>
          </p:nvPr>
        </p:nvSpPr>
        <p:spPr>
          <a:xfrm>
            <a:off x="462643" y="1457739"/>
            <a:ext cx="10515600" cy="4453204"/>
          </a:xfrm>
        </p:spPr>
        <p:txBody>
          <a:bodyPr>
            <a:normAutofit/>
          </a:bodyPr>
          <a:lstStyle/>
          <a:p>
            <a:r>
              <a:rPr lang="en-GB" dirty="0"/>
              <a:t>Our changing World</a:t>
            </a:r>
          </a:p>
          <a:p>
            <a:pPr lvl="1"/>
            <a:r>
              <a:rPr lang="en-GB" dirty="0"/>
              <a:t>Regional and global instability and challenges</a:t>
            </a:r>
          </a:p>
          <a:p>
            <a:pPr lvl="1"/>
            <a:r>
              <a:rPr lang="en-GB" dirty="0"/>
              <a:t>Democratic Backsliding</a:t>
            </a:r>
          </a:p>
          <a:p>
            <a:pPr lvl="1"/>
            <a:r>
              <a:rPr lang="en-GB" dirty="0"/>
              <a:t>Sustainable Development Goals</a:t>
            </a:r>
          </a:p>
          <a:p>
            <a:pPr marL="457200" lvl="1" indent="0">
              <a:buNone/>
            </a:pPr>
            <a:endParaRPr lang="en-GB" dirty="0"/>
          </a:p>
          <a:p>
            <a:r>
              <a:rPr lang="en-GB" dirty="0"/>
              <a:t>The World of INTOSAI</a:t>
            </a:r>
          </a:p>
          <a:p>
            <a:pPr lvl="1"/>
            <a:r>
              <a:rPr lang="en-GB" dirty="0"/>
              <a:t>ISSAIs 2010, 2013</a:t>
            </a:r>
          </a:p>
          <a:p>
            <a:pPr lvl="1"/>
            <a:r>
              <a:rPr lang="en-GB" dirty="0"/>
              <a:t>ISSAI Implementation</a:t>
            </a:r>
          </a:p>
          <a:p>
            <a:pPr lvl="1"/>
            <a:r>
              <a:rPr lang="en-GB" dirty="0" err="1"/>
              <a:t>Professionalisation</a:t>
            </a:r>
            <a:r>
              <a:rPr lang="en-GB" dirty="0"/>
              <a:t> Agenda</a:t>
            </a:r>
          </a:p>
          <a:p>
            <a:pPr lvl="1"/>
            <a:r>
              <a:rPr lang="en-GB" dirty="0"/>
              <a:t>SAI Performance Measurement Framework</a:t>
            </a:r>
          </a:p>
        </p:txBody>
      </p:sp>
    </p:spTree>
    <p:extLst>
      <p:ext uri="{BB962C8B-B14F-4D97-AF65-F5344CB8AC3E}">
        <p14:creationId xmlns:p14="http://schemas.microsoft.com/office/powerpoint/2010/main" val="2249080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502" y="365125"/>
            <a:ext cx="9268957" cy="549275"/>
          </a:xfrm>
        </p:spPr>
        <p:txBody>
          <a:bodyPr>
            <a:normAutofit fontScale="90000"/>
          </a:bodyPr>
          <a:lstStyle/>
          <a:p>
            <a:r>
              <a:rPr lang="en-GB" dirty="0">
                <a:solidFill>
                  <a:schemeClr val="bg1"/>
                </a:solidFill>
              </a:rPr>
              <a:t>The Global SAI Stocktaking Report 2017</a:t>
            </a:r>
          </a:p>
        </p:txBody>
      </p:sp>
      <p:sp>
        <p:nvSpPr>
          <p:cNvPr id="10" name="Content Placeholder 2"/>
          <p:cNvSpPr>
            <a:spLocks noGrp="1"/>
          </p:cNvSpPr>
          <p:nvPr>
            <p:ph idx="1"/>
          </p:nvPr>
        </p:nvSpPr>
        <p:spPr>
          <a:xfrm>
            <a:off x="462643" y="1457739"/>
            <a:ext cx="10515600" cy="4453204"/>
          </a:xfrm>
        </p:spPr>
        <p:txBody>
          <a:bodyPr>
            <a:normAutofit fontScale="85000" lnSpcReduction="20000"/>
          </a:bodyPr>
          <a:lstStyle/>
          <a:p>
            <a:r>
              <a:rPr lang="en-GB" dirty="0"/>
              <a:t>Synthesis of Multiple Data Sources:</a:t>
            </a:r>
          </a:p>
          <a:p>
            <a:pPr lvl="1"/>
            <a:r>
              <a:rPr lang="en-GB" dirty="0"/>
              <a:t>INTOSAI Global Survey 2017</a:t>
            </a:r>
          </a:p>
          <a:p>
            <a:pPr lvl="1"/>
            <a:r>
              <a:rPr lang="en-GB" dirty="0"/>
              <a:t>SAI Performance Measurement Framework (SAI PMF) Assessments </a:t>
            </a:r>
            <a:r>
              <a:rPr lang="en-GB" i="1" dirty="0"/>
              <a:t>(Developing Countries)</a:t>
            </a:r>
            <a:endParaRPr lang="en-GB" dirty="0"/>
          </a:p>
          <a:p>
            <a:pPr lvl="1"/>
            <a:r>
              <a:rPr lang="en-GB" dirty="0"/>
              <a:t>Open Budget Survey Data</a:t>
            </a:r>
          </a:p>
          <a:p>
            <a:pPr lvl="1"/>
            <a:r>
              <a:rPr lang="en-GB" dirty="0"/>
              <a:t>Public Expenditure and Financial Accountability (PEFA) Assessments </a:t>
            </a:r>
            <a:r>
              <a:rPr lang="en-GB" i="1" dirty="0"/>
              <a:t>(Developing Countries)</a:t>
            </a:r>
            <a:endParaRPr lang="en-GB" dirty="0"/>
          </a:p>
          <a:p>
            <a:pPr lvl="1"/>
            <a:endParaRPr lang="en-GB" dirty="0"/>
          </a:p>
          <a:p>
            <a:r>
              <a:rPr lang="en-GB" dirty="0"/>
              <a:t>Follow-up to 2010 and 2014 SAI Global Stocktaking Reports</a:t>
            </a:r>
          </a:p>
          <a:p>
            <a:endParaRPr lang="en-GB" dirty="0"/>
          </a:p>
          <a:p>
            <a:r>
              <a:rPr lang="en-GB" dirty="0"/>
              <a:t>Examines SAI operating environment, independence &amp; mandate, SAI performance &amp; capacity, support provided to SAIs, &amp; functioning of INTOSAI Regions</a:t>
            </a:r>
          </a:p>
          <a:p>
            <a:endParaRPr lang="en-GB" dirty="0"/>
          </a:p>
          <a:p>
            <a:r>
              <a:rPr lang="en-GB" dirty="0"/>
              <a:t>Data presented by income groups and INTOSAI regional classification</a:t>
            </a:r>
          </a:p>
          <a:p>
            <a:pPr lvl="1"/>
            <a:endParaRPr lang="en-GB" dirty="0"/>
          </a:p>
        </p:txBody>
      </p:sp>
    </p:spTree>
    <p:extLst>
      <p:ext uri="{BB962C8B-B14F-4D97-AF65-F5344CB8AC3E}">
        <p14:creationId xmlns:p14="http://schemas.microsoft.com/office/powerpoint/2010/main" val="4168357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436" y="188640"/>
            <a:ext cx="9089756" cy="848224"/>
          </a:xfrm>
        </p:spPr>
        <p:txBody>
          <a:bodyPr>
            <a:normAutofit fontScale="90000"/>
          </a:bodyPr>
          <a:lstStyle/>
          <a:p>
            <a:r>
              <a:rPr lang="en-US" sz="3600" dirty="0">
                <a:solidFill>
                  <a:schemeClr val="bg1"/>
                </a:solidFill>
              </a:rPr>
              <a:t>SAI Environment: Support of Legislatures for SAIs</a:t>
            </a:r>
          </a:p>
        </p:txBody>
      </p:sp>
      <p:sp>
        <p:nvSpPr>
          <p:cNvPr id="3" name="Content Placeholder 2"/>
          <p:cNvSpPr>
            <a:spLocks noGrp="1"/>
          </p:cNvSpPr>
          <p:nvPr>
            <p:ph idx="1"/>
          </p:nvPr>
        </p:nvSpPr>
        <p:spPr>
          <a:xfrm>
            <a:off x="506187" y="1159329"/>
            <a:ext cx="11283042" cy="4996543"/>
          </a:xfrm>
        </p:spPr>
        <p:txBody>
          <a:bodyPr>
            <a:normAutofit fontScale="92500"/>
          </a:bodyPr>
          <a:lstStyle/>
          <a:p>
            <a:pPr marL="0" indent="0">
              <a:lnSpc>
                <a:spcPct val="120000"/>
              </a:lnSpc>
              <a:buNone/>
            </a:pPr>
            <a:r>
              <a:rPr lang="en-GB" dirty="0">
                <a:solidFill>
                  <a:srgbClr val="FF0000"/>
                </a:solidFill>
              </a:rPr>
              <a:t>FINDINGS: </a:t>
            </a:r>
            <a:r>
              <a:rPr lang="en-GB" dirty="0"/>
              <a:t>The role of SAIs within national systems, and the interest of legislatures in the SAI’s work, is constrained, reducing the benefits of SAIs to citizens</a:t>
            </a:r>
          </a:p>
          <a:p>
            <a:pPr marL="0" indent="0">
              <a:lnSpc>
                <a:spcPct val="120000"/>
              </a:lnSpc>
              <a:buNone/>
            </a:pPr>
            <a:endParaRPr lang="en-GB" dirty="0"/>
          </a:p>
          <a:p>
            <a:pPr>
              <a:lnSpc>
                <a:spcPct val="120000"/>
              </a:lnSpc>
            </a:pPr>
            <a:r>
              <a:rPr lang="en-GB" dirty="0"/>
              <a:t>48% of national legislatures do not hold </a:t>
            </a:r>
            <a:r>
              <a:rPr lang="en-GB" u="sng" dirty="0"/>
              <a:t>public</a:t>
            </a:r>
            <a:r>
              <a:rPr lang="en-GB" dirty="0"/>
              <a:t> hearings in which audit reports are reviewed and scrutinized (OBI data, 2015)</a:t>
            </a:r>
          </a:p>
          <a:p>
            <a:pPr lvl="1">
              <a:lnSpc>
                <a:spcPct val="120000"/>
              </a:lnSpc>
            </a:pPr>
            <a:r>
              <a:rPr lang="en-GB" dirty="0"/>
              <a:t>Around 18% did not hold any legislative hearings to discuss audit reports (OBI, 2012)</a:t>
            </a:r>
          </a:p>
          <a:p>
            <a:pPr>
              <a:lnSpc>
                <a:spcPct val="120000"/>
              </a:lnSpc>
            </a:pPr>
            <a:r>
              <a:rPr lang="en-GB" dirty="0"/>
              <a:t>In 57% of countries, neither the SAI nor the legislature reports publicly on steps the executive has taken to implement audit recommendations (OBI data)</a:t>
            </a:r>
          </a:p>
        </p:txBody>
      </p:sp>
    </p:spTree>
    <p:extLst>
      <p:ext uri="{BB962C8B-B14F-4D97-AF65-F5344CB8AC3E}">
        <p14:creationId xmlns:p14="http://schemas.microsoft.com/office/powerpoint/2010/main" val="1498565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436" y="188640"/>
            <a:ext cx="9089756" cy="848224"/>
          </a:xfrm>
        </p:spPr>
        <p:txBody>
          <a:bodyPr>
            <a:normAutofit/>
          </a:bodyPr>
          <a:lstStyle/>
          <a:p>
            <a:r>
              <a:rPr lang="en-US" sz="3600" dirty="0">
                <a:solidFill>
                  <a:schemeClr val="bg1"/>
                </a:solidFill>
              </a:rPr>
              <a:t>SAI Independence</a:t>
            </a:r>
          </a:p>
        </p:txBody>
      </p:sp>
      <p:sp>
        <p:nvSpPr>
          <p:cNvPr id="3" name="Content Placeholder 2"/>
          <p:cNvSpPr>
            <a:spLocks noGrp="1"/>
          </p:cNvSpPr>
          <p:nvPr>
            <p:ph idx="1"/>
          </p:nvPr>
        </p:nvSpPr>
        <p:spPr>
          <a:xfrm>
            <a:off x="359228" y="1159329"/>
            <a:ext cx="11832771" cy="5176157"/>
          </a:xfrm>
        </p:spPr>
        <p:txBody>
          <a:bodyPr>
            <a:normAutofit fontScale="62500" lnSpcReduction="20000"/>
          </a:bodyPr>
          <a:lstStyle/>
          <a:p>
            <a:pPr marL="0" indent="0">
              <a:lnSpc>
                <a:spcPct val="120000"/>
              </a:lnSpc>
              <a:buNone/>
            </a:pPr>
            <a:r>
              <a:rPr lang="en-GB" dirty="0">
                <a:solidFill>
                  <a:srgbClr val="FF0000"/>
                </a:solidFill>
              </a:rPr>
              <a:t>FINDINGS: </a:t>
            </a:r>
            <a:r>
              <a:rPr lang="en-GB" dirty="0"/>
              <a:t>Globally, SAI independence has shown small improvements. However, SAI performance and benefits to citizens remains hampered by constraints to </a:t>
            </a:r>
            <a:r>
              <a:rPr lang="en-GB" u="sng" dirty="0"/>
              <a:t>financial</a:t>
            </a:r>
            <a:r>
              <a:rPr lang="en-GB" dirty="0"/>
              <a:t> and </a:t>
            </a:r>
            <a:r>
              <a:rPr lang="en-GB" u="sng" dirty="0"/>
              <a:t>operational</a:t>
            </a:r>
            <a:r>
              <a:rPr lang="en-GB" dirty="0"/>
              <a:t> independence</a:t>
            </a:r>
          </a:p>
          <a:p>
            <a:pPr marL="0" indent="0">
              <a:lnSpc>
                <a:spcPct val="120000"/>
              </a:lnSpc>
              <a:buNone/>
            </a:pPr>
            <a:endParaRPr lang="en-GB" dirty="0"/>
          </a:p>
          <a:p>
            <a:pPr>
              <a:lnSpc>
                <a:spcPct val="120000"/>
              </a:lnSpc>
            </a:pPr>
            <a:r>
              <a:rPr lang="en-GB" b="1" dirty="0"/>
              <a:t>Globally, only 44% of SAIs met IDI’s benchmark on SAI independence </a:t>
            </a:r>
            <a:r>
              <a:rPr lang="en-GB" dirty="0"/>
              <a:t>(Analysis of SAI PMF reports – developing countries)</a:t>
            </a:r>
          </a:p>
          <a:p>
            <a:pPr>
              <a:lnSpc>
                <a:spcPct val="120000"/>
              </a:lnSpc>
            </a:pPr>
            <a:r>
              <a:rPr lang="en-GB" b="1" dirty="0"/>
              <a:t>Most SAI budgets continue to be overseen by bodies the SAI audits</a:t>
            </a:r>
          </a:p>
          <a:p>
            <a:pPr lvl="1">
              <a:lnSpc>
                <a:spcPct val="120000"/>
              </a:lnSpc>
            </a:pPr>
            <a:r>
              <a:rPr lang="en-GB" dirty="0"/>
              <a:t>Legislature oversees annual funding request in just 46% of countries  (INTOSAI Global Survey)</a:t>
            </a:r>
          </a:p>
          <a:p>
            <a:pPr>
              <a:lnSpc>
                <a:spcPct val="120000"/>
              </a:lnSpc>
            </a:pPr>
            <a:r>
              <a:rPr lang="en-GB" b="1" dirty="0"/>
              <a:t>Increasing executive interference in the SAI budget process</a:t>
            </a:r>
          </a:p>
          <a:p>
            <a:pPr lvl="1">
              <a:lnSpc>
                <a:spcPct val="120000"/>
              </a:lnSpc>
            </a:pPr>
            <a:r>
              <a:rPr lang="en-GB" dirty="0"/>
              <a:t>SAIs reporting executive interference in their budget process up from 41% in 2014 to 64% in 2017 (INTOSAI Global Survey)</a:t>
            </a:r>
          </a:p>
          <a:p>
            <a:pPr>
              <a:lnSpc>
                <a:spcPct val="120000"/>
              </a:lnSpc>
            </a:pPr>
            <a:r>
              <a:rPr lang="en-GB" b="1" dirty="0"/>
              <a:t>Declining financial independence in some INTOSAI regions</a:t>
            </a:r>
          </a:p>
          <a:p>
            <a:pPr lvl="1">
              <a:lnSpc>
                <a:spcPct val="120000"/>
              </a:lnSpc>
            </a:pPr>
            <a:r>
              <a:rPr lang="en-GB" dirty="0"/>
              <a:t>Budgets approved by legislative and consistent with SAI needs: down from over 50% to around 25% in AFROSAI-E and ARABOSAI (OBI data)</a:t>
            </a:r>
          </a:p>
          <a:p>
            <a:pPr>
              <a:lnSpc>
                <a:spcPct val="120000"/>
              </a:lnSpc>
            </a:pPr>
            <a:r>
              <a:rPr lang="en-GB" b="1" dirty="0"/>
              <a:t>Legal protection of SAI Heads from removal remains a challenge</a:t>
            </a:r>
          </a:p>
          <a:p>
            <a:pPr lvl="1">
              <a:lnSpc>
                <a:spcPct val="120000"/>
              </a:lnSpc>
            </a:pPr>
            <a:r>
              <a:rPr lang="en-GB" dirty="0"/>
              <a:t>Large regional variations. Declined from 27% in 2012 to 17% in 2017 in ARABOSAI (OBI data) – but 60-100% in all other regions</a:t>
            </a:r>
          </a:p>
          <a:p>
            <a:pPr>
              <a:lnSpc>
                <a:spcPct val="120000"/>
              </a:lnSpc>
            </a:pPr>
            <a:r>
              <a:rPr lang="en-GB" b="1" dirty="0"/>
              <a:t>SAIs continue to face restrictions in publication</a:t>
            </a:r>
          </a:p>
          <a:p>
            <a:pPr lvl="1">
              <a:lnSpc>
                <a:spcPct val="120000"/>
              </a:lnSpc>
            </a:pPr>
            <a:r>
              <a:rPr lang="en-GB" dirty="0"/>
              <a:t>10% have no freedom to publish reports; 31% face restrictions in publishing (INTOSAI Global Survey)</a:t>
            </a:r>
          </a:p>
        </p:txBody>
      </p:sp>
    </p:spTree>
    <p:extLst>
      <p:ext uri="{BB962C8B-B14F-4D97-AF65-F5344CB8AC3E}">
        <p14:creationId xmlns:p14="http://schemas.microsoft.com/office/powerpoint/2010/main" val="92506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436" y="188640"/>
            <a:ext cx="9089756" cy="848224"/>
          </a:xfrm>
        </p:spPr>
        <p:txBody>
          <a:bodyPr>
            <a:normAutofit/>
          </a:bodyPr>
          <a:lstStyle/>
          <a:p>
            <a:r>
              <a:rPr lang="en-US" sz="3600" dirty="0">
                <a:solidFill>
                  <a:schemeClr val="bg1"/>
                </a:solidFill>
              </a:rPr>
              <a:t>Transparency &amp; Accountability</a:t>
            </a:r>
          </a:p>
        </p:txBody>
      </p:sp>
      <p:sp>
        <p:nvSpPr>
          <p:cNvPr id="3" name="Content Placeholder 2"/>
          <p:cNvSpPr>
            <a:spLocks noGrp="1"/>
          </p:cNvSpPr>
          <p:nvPr>
            <p:ph idx="1"/>
          </p:nvPr>
        </p:nvSpPr>
        <p:spPr>
          <a:xfrm>
            <a:off x="359229" y="1159329"/>
            <a:ext cx="11609614" cy="4996543"/>
          </a:xfrm>
        </p:spPr>
        <p:txBody>
          <a:bodyPr>
            <a:normAutofit fontScale="85000" lnSpcReduction="20000"/>
          </a:bodyPr>
          <a:lstStyle/>
          <a:p>
            <a:pPr marL="0" indent="0">
              <a:lnSpc>
                <a:spcPct val="120000"/>
              </a:lnSpc>
              <a:buNone/>
            </a:pPr>
            <a:r>
              <a:rPr lang="en-GB" dirty="0">
                <a:solidFill>
                  <a:srgbClr val="FF0000"/>
                </a:solidFill>
              </a:rPr>
              <a:t>FINDINGS: </a:t>
            </a:r>
            <a:r>
              <a:rPr lang="en-GB" dirty="0"/>
              <a:t>Worrying decline in publication of audit reports due to restrictions on publication – but some SAIs overcoming these challenges</a:t>
            </a:r>
          </a:p>
          <a:p>
            <a:pPr>
              <a:lnSpc>
                <a:spcPct val="120000"/>
              </a:lnSpc>
            </a:pPr>
            <a:r>
              <a:rPr lang="en-GB" b="1" dirty="0"/>
              <a:t>Declining global trends on publication of audit reports</a:t>
            </a:r>
          </a:p>
          <a:p>
            <a:pPr lvl="1">
              <a:lnSpc>
                <a:spcPct val="120000"/>
              </a:lnSpc>
            </a:pPr>
            <a:r>
              <a:rPr lang="en-GB" dirty="0"/>
              <a:t>% of SAIs publishing at least 80% of their audit reports down from 70% in 2014 to 50% in 2017 (INTOSAI Global Survey)</a:t>
            </a:r>
          </a:p>
          <a:p>
            <a:pPr lvl="1">
              <a:lnSpc>
                <a:spcPct val="120000"/>
              </a:lnSpc>
            </a:pPr>
            <a:r>
              <a:rPr lang="en-GB" dirty="0"/>
              <a:t>% of SAIs not publishing any audit reports up from 15% in 2014 to 27% in 2017 (INTOSAI Global Survey)</a:t>
            </a:r>
          </a:p>
          <a:p>
            <a:pPr>
              <a:lnSpc>
                <a:spcPct val="120000"/>
              </a:lnSpc>
            </a:pPr>
            <a:r>
              <a:rPr lang="en-GB" b="1" dirty="0"/>
              <a:t>SAI leadership can and does make a difference on publication</a:t>
            </a:r>
          </a:p>
          <a:p>
            <a:pPr lvl="1">
              <a:lnSpc>
                <a:spcPct val="120000"/>
              </a:lnSpc>
            </a:pPr>
            <a:r>
              <a:rPr lang="en-GB" dirty="0"/>
              <a:t>Of the SAIs with full freedom to publish reports, only 23% did not publish (INTOSAI Global Survey) – usually, but not always, an independence challenge</a:t>
            </a:r>
          </a:p>
          <a:p>
            <a:pPr lvl="1">
              <a:lnSpc>
                <a:spcPct val="120000"/>
              </a:lnSpc>
            </a:pPr>
            <a:r>
              <a:rPr lang="en-GB" dirty="0"/>
              <a:t>Many SAIs still published despite restrictions (INTOSAI Global Survey) – SAIs overcoming independence challenges</a:t>
            </a:r>
          </a:p>
          <a:p>
            <a:pPr lvl="2">
              <a:lnSpc>
                <a:spcPct val="120000"/>
              </a:lnSpc>
            </a:pPr>
            <a:r>
              <a:rPr lang="en-GB" dirty="0"/>
              <a:t>23% of SAIs with no legal freedom to publish still did so</a:t>
            </a:r>
          </a:p>
          <a:p>
            <a:pPr lvl="2">
              <a:lnSpc>
                <a:spcPct val="120000"/>
              </a:lnSpc>
            </a:pPr>
            <a:r>
              <a:rPr lang="en-GB" dirty="0"/>
              <a:t>33% of SAIs with limited freedom to publish still did so</a:t>
            </a:r>
          </a:p>
        </p:txBody>
      </p:sp>
    </p:spTree>
    <p:extLst>
      <p:ext uri="{BB962C8B-B14F-4D97-AF65-F5344CB8AC3E}">
        <p14:creationId xmlns:p14="http://schemas.microsoft.com/office/powerpoint/2010/main" val="1507714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436" y="188640"/>
            <a:ext cx="9495064" cy="848224"/>
          </a:xfrm>
        </p:spPr>
        <p:txBody>
          <a:bodyPr>
            <a:noAutofit/>
          </a:bodyPr>
          <a:lstStyle/>
          <a:p>
            <a:r>
              <a:rPr lang="en-US" sz="3200" dirty="0">
                <a:solidFill>
                  <a:schemeClr val="bg1"/>
                </a:solidFill>
              </a:rPr>
              <a:t>Transparency &amp; Accountability (cont.)</a:t>
            </a:r>
          </a:p>
        </p:txBody>
      </p:sp>
      <p:sp>
        <p:nvSpPr>
          <p:cNvPr id="3" name="Content Placeholder 2"/>
          <p:cNvSpPr>
            <a:spLocks noGrp="1"/>
          </p:cNvSpPr>
          <p:nvPr>
            <p:ph idx="1"/>
          </p:nvPr>
        </p:nvSpPr>
        <p:spPr>
          <a:xfrm>
            <a:off x="506187" y="1159329"/>
            <a:ext cx="11283042" cy="4996543"/>
          </a:xfrm>
        </p:spPr>
        <p:txBody>
          <a:bodyPr>
            <a:normAutofit fontScale="77500" lnSpcReduction="20000"/>
          </a:bodyPr>
          <a:lstStyle/>
          <a:p>
            <a:pPr marL="0" indent="0">
              <a:lnSpc>
                <a:spcPct val="120000"/>
              </a:lnSpc>
              <a:buNone/>
            </a:pPr>
            <a:r>
              <a:rPr lang="en-GB" dirty="0">
                <a:solidFill>
                  <a:srgbClr val="FF0000"/>
                </a:solidFill>
              </a:rPr>
              <a:t>FINDINGS: </a:t>
            </a:r>
            <a:r>
              <a:rPr lang="en-GB" dirty="0"/>
              <a:t>Beyond audit reports, there is much more a SAI can do to lead by example in promoting transparency and accountability</a:t>
            </a:r>
          </a:p>
          <a:p>
            <a:pPr>
              <a:lnSpc>
                <a:spcPct val="120000"/>
              </a:lnSpc>
            </a:pPr>
            <a:r>
              <a:rPr lang="en-GB" b="1" dirty="0"/>
              <a:t>SAIs increasingly undertake performance assessments (SAI PMF, peer reviews), but could improve sharing with external stakeholders</a:t>
            </a:r>
          </a:p>
          <a:p>
            <a:pPr lvl="1">
              <a:lnSpc>
                <a:spcPct val="120000"/>
              </a:lnSpc>
            </a:pPr>
            <a:r>
              <a:rPr lang="en-GB" dirty="0"/>
              <a:t>63% developed countries shared their assessments, but only 38% of developing countries (INTOSAI Global Survey)</a:t>
            </a:r>
          </a:p>
          <a:p>
            <a:pPr>
              <a:lnSpc>
                <a:spcPct val="120000"/>
              </a:lnSpc>
            </a:pPr>
            <a:r>
              <a:rPr lang="en-GB" b="1" dirty="0"/>
              <a:t>SAIs need to lead by example in measuring and reporting publicly on their own performance</a:t>
            </a:r>
          </a:p>
          <a:p>
            <a:pPr lvl="1">
              <a:lnSpc>
                <a:spcPct val="120000"/>
              </a:lnSpc>
            </a:pPr>
            <a:r>
              <a:rPr lang="en-GB" dirty="0"/>
              <a:t>Only 14% of developing country SAIs met IDI’s measure on performance reporting (Analysis of SAI PMF reports – developing countries)</a:t>
            </a:r>
          </a:p>
          <a:p>
            <a:pPr marL="228600" lvl="1">
              <a:lnSpc>
                <a:spcPct val="120000"/>
              </a:lnSpc>
              <a:spcBef>
                <a:spcPts val="1000"/>
              </a:spcBef>
            </a:pPr>
            <a:r>
              <a:rPr lang="en-GB" sz="2800" b="1" dirty="0"/>
              <a:t>Majority of SAIs restrict their communication efforts to their website, and have limited direct engagement with citizens and civil society (INTOSAI Global Survey)</a:t>
            </a:r>
          </a:p>
          <a:p>
            <a:pPr marL="685800" lvl="2">
              <a:lnSpc>
                <a:spcPct val="120000"/>
              </a:lnSpc>
              <a:spcBef>
                <a:spcPts val="1000"/>
              </a:spcBef>
            </a:pPr>
            <a:r>
              <a:rPr lang="en-GB" sz="2400" dirty="0"/>
              <a:t>Though this has improved since 2012 in all income groups</a:t>
            </a:r>
          </a:p>
        </p:txBody>
      </p:sp>
    </p:spTree>
    <p:extLst>
      <p:ext uri="{BB962C8B-B14F-4D97-AF65-F5344CB8AC3E}">
        <p14:creationId xmlns:p14="http://schemas.microsoft.com/office/powerpoint/2010/main" val="289494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436" y="188640"/>
            <a:ext cx="9089756" cy="848224"/>
          </a:xfrm>
        </p:spPr>
        <p:txBody>
          <a:bodyPr>
            <a:normAutofit/>
          </a:bodyPr>
          <a:lstStyle/>
          <a:p>
            <a:r>
              <a:rPr lang="en-US" sz="3600" dirty="0">
                <a:solidFill>
                  <a:schemeClr val="bg1"/>
                </a:solidFill>
              </a:rPr>
              <a:t>SAI Strategic Planning</a:t>
            </a:r>
          </a:p>
        </p:txBody>
      </p:sp>
      <p:sp>
        <p:nvSpPr>
          <p:cNvPr id="3" name="Content Placeholder 2"/>
          <p:cNvSpPr>
            <a:spLocks noGrp="1"/>
          </p:cNvSpPr>
          <p:nvPr>
            <p:ph idx="1"/>
          </p:nvPr>
        </p:nvSpPr>
        <p:spPr>
          <a:xfrm>
            <a:off x="506187" y="1159329"/>
            <a:ext cx="11283042" cy="4996543"/>
          </a:xfrm>
        </p:spPr>
        <p:txBody>
          <a:bodyPr>
            <a:normAutofit fontScale="85000" lnSpcReduction="20000"/>
          </a:bodyPr>
          <a:lstStyle/>
          <a:p>
            <a:pPr marL="0" indent="0">
              <a:lnSpc>
                <a:spcPct val="120000"/>
              </a:lnSpc>
              <a:buNone/>
            </a:pPr>
            <a:r>
              <a:rPr lang="en-GB" dirty="0">
                <a:solidFill>
                  <a:srgbClr val="FF0000"/>
                </a:solidFill>
              </a:rPr>
              <a:t>FINDINGS: </a:t>
            </a:r>
            <a:r>
              <a:rPr lang="en-GB" dirty="0"/>
              <a:t>While almost all SAIs have a strategic plan document, the quality of strategic planning processes sometimes undermines the long term development of the SAIs</a:t>
            </a:r>
          </a:p>
          <a:p>
            <a:pPr marL="0" indent="0">
              <a:lnSpc>
                <a:spcPct val="120000"/>
              </a:lnSpc>
              <a:buNone/>
            </a:pPr>
            <a:endParaRPr lang="en-GB" dirty="0"/>
          </a:p>
          <a:p>
            <a:pPr marL="228600" lvl="1">
              <a:lnSpc>
                <a:spcPct val="120000"/>
              </a:lnSpc>
              <a:spcBef>
                <a:spcPts val="1000"/>
              </a:spcBef>
            </a:pPr>
            <a:r>
              <a:rPr lang="en-GB" b="1" dirty="0"/>
              <a:t>Only 28% of developing country SAIs met IDI’s benchmark on strategic planning </a:t>
            </a:r>
            <a:r>
              <a:rPr lang="en-GB" dirty="0"/>
              <a:t>(Analysis of SAI PMF reports – developing countries – benchmark includes the following, not all of which need to be in place to meet the benchmark)</a:t>
            </a:r>
          </a:p>
          <a:p>
            <a:pPr marL="685800" lvl="2">
              <a:lnSpc>
                <a:spcPct val="120000"/>
              </a:lnSpc>
              <a:spcBef>
                <a:spcPts val="1000"/>
              </a:spcBef>
            </a:pPr>
            <a:r>
              <a:rPr lang="en-GB" dirty="0"/>
              <a:t>SP based on a needs assessment</a:t>
            </a:r>
          </a:p>
          <a:p>
            <a:pPr marL="685800" lvl="2">
              <a:lnSpc>
                <a:spcPct val="120000"/>
              </a:lnSpc>
              <a:spcBef>
                <a:spcPts val="1000"/>
              </a:spcBef>
            </a:pPr>
            <a:r>
              <a:rPr lang="en-GB" dirty="0"/>
              <a:t>SP incorporates a results framework and indicators to measure performance, capacity and environment</a:t>
            </a:r>
          </a:p>
          <a:p>
            <a:pPr marL="685800" lvl="2">
              <a:lnSpc>
                <a:spcPct val="120000"/>
              </a:lnSpc>
              <a:spcBef>
                <a:spcPts val="1000"/>
              </a:spcBef>
            </a:pPr>
            <a:r>
              <a:rPr lang="en-GB" dirty="0"/>
              <a:t>SP is complemented by an implementation matrix or document</a:t>
            </a:r>
          </a:p>
          <a:p>
            <a:pPr marL="685800" lvl="2">
              <a:lnSpc>
                <a:spcPct val="120000"/>
              </a:lnSpc>
              <a:spcBef>
                <a:spcPts val="1000"/>
              </a:spcBef>
            </a:pPr>
            <a:r>
              <a:rPr lang="en-GB" dirty="0"/>
              <a:t>The SAI has an effective annual/operational plan</a:t>
            </a:r>
          </a:p>
          <a:p>
            <a:pPr marL="685800" lvl="2">
              <a:lnSpc>
                <a:spcPct val="120000"/>
              </a:lnSpc>
              <a:spcBef>
                <a:spcPts val="1000"/>
              </a:spcBef>
            </a:pPr>
            <a:r>
              <a:rPr lang="en-GB" dirty="0"/>
              <a:t>The SAI has an effective planning process</a:t>
            </a:r>
          </a:p>
          <a:p>
            <a:pPr marL="685800" lvl="2">
              <a:lnSpc>
                <a:spcPct val="120000"/>
              </a:lnSpc>
              <a:spcBef>
                <a:spcPts val="1000"/>
              </a:spcBef>
            </a:pPr>
            <a:r>
              <a:rPr lang="en-GB" dirty="0"/>
              <a:t>The SAI monitors and reports appropriately on its activities, budget and performance</a:t>
            </a:r>
          </a:p>
          <a:p>
            <a:pPr>
              <a:lnSpc>
                <a:spcPct val="120000"/>
              </a:lnSpc>
            </a:pPr>
            <a:endParaRPr lang="en-GB" dirty="0"/>
          </a:p>
        </p:txBody>
      </p:sp>
    </p:spTree>
    <p:extLst>
      <p:ext uri="{BB962C8B-B14F-4D97-AF65-F5344CB8AC3E}">
        <p14:creationId xmlns:p14="http://schemas.microsoft.com/office/powerpoint/2010/main" val="422068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436" y="188640"/>
            <a:ext cx="9089756" cy="848224"/>
          </a:xfrm>
        </p:spPr>
        <p:txBody>
          <a:bodyPr>
            <a:normAutofit/>
          </a:bodyPr>
          <a:lstStyle/>
          <a:p>
            <a:r>
              <a:rPr lang="en-US" sz="3600" dirty="0">
                <a:solidFill>
                  <a:schemeClr val="bg1"/>
                </a:solidFill>
              </a:rPr>
              <a:t>Code of Ethics</a:t>
            </a:r>
          </a:p>
        </p:txBody>
      </p:sp>
      <p:sp>
        <p:nvSpPr>
          <p:cNvPr id="3" name="Content Placeholder 2"/>
          <p:cNvSpPr>
            <a:spLocks noGrp="1"/>
          </p:cNvSpPr>
          <p:nvPr>
            <p:ph idx="1"/>
          </p:nvPr>
        </p:nvSpPr>
        <p:spPr>
          <a:xfrm>
            <a:off x="506187" y="1159329"/>
            <a:ext cx="11283042" cy="4996543"/>
          </a:xfrm>
        </p:spPr>
        <p:txBody>
          <a:bodyPr>
            <a:normAutofit/>
          </a:bodyPr>
          <a:lstStyle/>
          <a:p>
            <a:pPr marL="0" indent="0">
              <a:lnSpc>
                <a:spcPct val="120000"/>
              </a:lnSpc>
              <a:buNone/>
            </a:pPr>
            <a:r>
              <a:rPr lang="en-GB" dirty="0">
                <a:solidFill>
                  <a:srgbClr val="FF0000"/>
                </a:solidFill>
              </a:rPr>
              <a:t>FINDINGS: </a:t>
            </a:r>
            <a:r>
              <a:rPr lang="en-GB" dirty="0"/>
              <a:t>Code of ethics exist, but need to be better integrated into SAI management practices</a:t>
            </a:r>
          </a:p>
          <a:p>
            <a:pPr marL="0" indent="0">
              <a:lnSpc>
                <a:spcPct val="120000"/>
              </a:lnSpc>
              <a:buNone/>
            </a:pPr>
            <a:endParaRPr lang="en-GB" dirty="0"/>
          </a:p>
          <a:p>
            <a:pPr marL="228600" lvl="1">
              <a:lnSpc>
                <a:spcPct val="120000"/>
              </a:lnSpc>
              <a:spcBef>
                <a:spcPts val="1000"/>
              </a:spcBef>
            </a:pPr>
            <a:r>
              <a:rPr lang="en-GB" b="1" dirty="0"/>
              <a:t>80% of developing country SAIs have a code of ethics (SAI PMF data – developing countries)</a:t>
            </a:r>
          </a:p>
          <a:p>
            <a:pPr marL="228600" lvl="1">
              <a:lnSpc>
                <a:spcPct val="120000"/>
              </a:lnSpc>
              <a:spcBef>
                <a:spcPts val="1000"/>
              </a:spcBef>
            </a:pPr>
            <a:r>
              <a:rPr lang="en-GB" dirty="0"/>
              <a:t>…but only 10% have robust systems to ensure and monitor implementation of their code of ethics, and ensure sound integrity systems operate throughout the SAI</a:t>
            </a:r>
          </a:p>
          <a:p>
            <a:pPr>
              <a:lnSpc>
                <a:spcPct val="120000"/>
              </a:lnSpc>
            </a:pPr>
            <a:endParaRPr lang="en-GB" dirty="0"/>
          </a:p>
        </p:txBody>
      </p:sp>
    </p:spTree>
    <p:extLst>
      <p:ext uri="{BB962C8B-B14F-4D97-AF65-F5344CB8AC3E}">
        <p14:creationId xmlns:p14="http://schemas.microsoft.com/office/powerpoint/2010/main" val="400264561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3701</Words>
  <Application>Microsoft Office PowerPoint</Application>
  <PresentationFormat>Widescreen</PresentationFormat>
  <Paragraphs>216</Paragraphs>
  <Slides>19</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Tema de Office</vt:lpstr>
      <vt:lpstr>INTOSAI Development Initiative - Global SAI Stocktaking Report 2017</vt:lpstr>
      <vt:lpstr>Context to the Global SAI Stocktaking Report</vt:lpstr>
      <vt:lpstr>The Global SAI Stocktaking Report 2017</vt:lpstr>
      <vt:lpstr>SAI Environment: Support of Legislatures for SAIs</vt:lpstr>
      <vt:lpstr>SAI Independence</vt:lpstr>
      <vt:lpstr>Transparency &amp; Accountability</vt:lpstr>
      <vt:lpstr>Transparency &amp; Accountability (cont.)</vt:lpstr>
      <vt:lpstr>SAI Strategic Planning</vt:lpstr>
      <vt:lpstr>Code of Ethics</vt:lpstr>
      <vt:lpstr>Quality Assurance Systems</vt:lpstr>
      <vt:lpstr>ISSAI Implementation: Audit Standards &amp; Practice</vt:lpstr>
      <vt:lpstr>PowerPoint Presentation</vt:lpstr>
      <vt:lpstr>Staying Relevant: Supporting SDG Implementation</vt:lpstr>
      <vt:lpstr>Providing Capacity Development Support: Sources &amp; Tools</vt:lpstr>
      <vt:lpstr>Providing Capacity Development Support: Effectiveness</vt:lpstr>
      <vt:lpstr>Providing Capacity Development Support: Impact</vt:lpstr>
      <vt:lpstr>Summary: Where do the Challenges Lie?</vt:lpstr>
      <vt:lpstr>What Needs to Change?</vt:lpstr>
      <vt:lpstr>Thank you</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Familia Castro Rojas</dc:creator>
  <cp:lastModifiedBy>Martin Aldcroft</cp:lastModifiedBy>
  <cp:revision>305</cp:revision>
  <dcterms:created xsi:type="dcterms:W3CDTF">2014-11-14T09:58:46Z</dcterms:created>
  <dcterms:modified xsi:type="dcterms:W3CDTF">2018-02-06T21:52:26Z</dcterms:modified>
</cp:coreProperties>
</file>